
<file path=[Content_Types].xml><?xml version="1.0" encoding="utf-8"?>
<Types xmlns="http://schemas.openxmlformats.org/package/2006/content-types">
  <Default Extension="png" ContentType="image/png"/>
  <Default Extension="jpeg" ContentType="image/jpe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7" r:id="rId3"/>
    <p:sldId id="258" r:id="rId4"/>
    <p:sldId id="259" r:id="rId5"/>
    <p:sldId id="260" r:id="rId6"/>
    <p:sldId id="261" r:id="rId7"/>
    <p:sldId id="262" r:id="rId8"/>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12192000" cy="68580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2FDB2607-1784-4EEB-B798-7EB5836EED8A}">
        <p14:showMediaCtrls xmlns:p14="http://schemas.microsoft.com/office/powerpoint/2010/main" val="1"/>
      </p:ext>
    </p:extLst>
  </p:showPr>
  <p:clrMru>
    <a:srgbClr val="1F3762"/>
    <a:srgbClr val="3C3C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9876" autoAdjust="0"/>
  </p:normalViewPr>
  <p:slideViewPr>
    <p:cSldViewPr snapToGrid="0">
      <p:cViewPr>
        <p:scale>
          <a:sx n="50" d="100"/>
          <a:sy n="50" d="100"/>
        </p:scale>
        <p:origin x="120" y="-802"/>
      </p:cViewPr>
      <p:guideLst>
        <p:guide orient="horz" pos="2235"/>
        <p:guide pos="387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861816F-E4CA-446F-922C-2D011FB00CBA}" type="doc">
      <dgm:prSet loTypeId="urn:microsoft.com/office/officeart/2005/8/layout/cycle7" loCatId="cycle" qsTypeId="urn:microsoft.com/office/officeart/2005/8/quickstyle/simple1" qsCatId="simple" csTypeId="urn:microsoft.com/office/officeart/2005/8/colors/accent1_2" csCatId="accent1" phldr="1"/>
      <dgm:spPr/>
      <dgm:t>
        <a:bodyPr/>
        <a:lstStyle/>
        <a:p>
          <a:endParaRPr lang="zh-CN" altLang="en-US"/>
        </a:p>
      </dgm:t>
    </dgm:pt>
    <dgm:pt modelId="{531142C7-AE98-4CA7-B839-BE57070D31D9}">
      <dgm:prSet phldrT="[文本]"/>
      <dgm:spPr>
        <a:solidFill>
          <a:srgbClr val="002060"/>
        </a:solidFill>
      </dgm:spPr>
      <dgm:t>
        <a:bodyPr/>
        <a:lstStyle/>
        <a:p>
          <a:r>
            <a:rPr lang="zh-CN" altLang="en-US" dirty="0" smtClean="0"/>
            <a:t>刀路生成并模拟刀轨</a:t>
          </a:r>
          <a:endParaRPr lang="zh-CN" altLang="en-US" dirty="0"/>
        </a:p>
      </dgm:t>
    </dgm:pt>
    <dgm:pt modelId="{E13CEA93-FB91-4070-BAC0-ED009F5C6C37}" cxnId="{1C9FEBA5-E4D9-4A04-9F27-988A7B5F1FC1}" type="parTrans">
      <dgm:prSet/>
      <dgm:spPr/>
      <dgm:t>
        <a:bodyPr/>
        <a:lstStyle/>
        <a:p>
          <a:endParaRPr lang="zh-CN" altLang="en-US"/>
        </a:p>
      </dgm:t>
    </dgm:pt>
    <dgm:pt modelId="{EFDC3C5F-DCB8-46BE-A182-83627352B17A}" cxnId="{1C9FEBA5-E4D9-4A04-9F27-988A7B5F1FC1}" type="sibTrans">
      <dgm:prSet/>
      <dgm:spPr/>
      <dgm:t>
        <a:bodyPr/>
        <a:lstStyle/>
        <a:p>
          <a:endParaRPr lang="zh-CN" altLang="en-US"/>
        </a:p>
      </dgm:t>
    </dgm:pt>
    <dgm:pt modelId="{A0E6CF78-C7F4-4AB2-BE92-9F667B7685D9}">
      <dgm:prSet phldrT="[文本]"/>
      <dgm:spPr>
        <a:solidFill>
          <a:srgbClr val="002060"/>
        </a:solidFill>
      </dgm:spPr>
      <dgm:t>
        <a:bodyPr/>
        <a:lstStyle/>
        <a:p>
          <a:r>
            <a:rPr lang="zh-CN" altLang="en-US" dirty="0" smtClean="0"/>
            <a:t>刀轨模拟</a:t>
          </a:r>
          <a:endParaRPr lang="zh-CN" altLang="en-US" dirty="0"/>
        </a:p>
      </dgm:t>
    </dgm:pt>
    <dgm:pt modelId="{CE5FDEA1-AD6C-4E4C-A0BF-6B0978D1045B}" cxnId="{CE36D818-08A5-4D42-B4A4-30E713E604B4}" type="parTrans">
      <dgm:prSet/>
      <dgm:spPr/>
      <dgm:t>
        <a:bodyPr/>
        <a:lstStyle/>
        <a:p>
          <a:endParaRPr lang="zh-CN" altLang="en-US"/>
        </a:p>
      </dgm:t>
    </dgm:pt>
    <dgm:pt modelId="{0C027E1F-F0CF-42F0-A897-1A21311538A5}" cxnId="{CE36D818-08A5-4D42-B4A4-30E713E604B4}" type="sibTrans">
      <dgm:prSet/>
      <dgm:spPr/>
      <dgm:t>
        <a:bodyPr/>
        <a:lstStyle/>
        <a:p>
          <a:endParaRPr lang="zh-CN" altLang="en-US"/>
        </a:p>
      </dgm:t>
    </dgm:pt>
    <dgm:pt modelId="{46A73683-959A-4CDD-BCBA-3B3BC889D8BD}">
      <dgm:prSet phldrT="[文本]"/>
      <dgm:spPr>
        <a:solidFill>
          <a:srgbClr val="002060"/>
        </a:solidFill>
      </dgm:spPr>
      <dgm:t>
        <a:bodyPr/>
        <a:lstStyle/>
        <a:p>
          <a:r>
            <a:rPr lang="zh-CN" altLang="en-US" i="0" dirty="0" smtClean="0"/>
            <a:t>生成刀路</a:t>
          </a:r>
          <a:endParaRPr lang="zh-CN" altLang="en-US" i="0" dirty="0"/>
        </a:p>
      </dgm:t>
    </dgm:pt>
    <dgm:pt modelId="{B2CB34D5-F3DA-4C66-9D7F-EDB77D5D9D3B}" cxnId="{1F292CD4-E28C-4A58-8221-C18F9D4AFFDA}" type="parTrans">
      <dgm:prSet/>
      <dgm:spPr/>
      <dgm:t>
        <a:bodyPr/>
        <a:lstStyle/>
        <a:p>
          <a:endParaRPr lang="zh-CN" altLang="en-US"/>
        </a:p>
      </dgm:t>
    </dgm:pt>
    <dgm:pt modelId="{56675B0D-BE88-4485-856C-D0B908BB7179}" cxnId="{1F292CD4-E28C-4A58-8221-C18F9D4AFFDA}" type="sibTrans">
      <dgm:prSet/>
      <dgm:spPr/>
      <dgm:t>
        <a:bodyPr/>
        <a:lstStyle/>
        <a:p>
          <a:endParaRPr lang="zh-CN" altLang="en-US"/>
        </a:p>
      </dgm:t>
    </dgm:pt>
    <dgm:pt modelId="{1AA4DF3A-7AA7-40C5-AA45-28FE704064AD}" type="pres">
      <dgm:prSet presAssocID="{8861816F-E4CA-446F-922C-2D011FB00CBA}" presName="Name0" presStyleCnt="0">
        <dgm:presLayoutVars>
          <dgm:dir/>
          <dgm:resizeHandles val="exact"/>
        </dgm:presLayoutVars>
      </dgm:prSet>
      <dgm:spPr/>
    </dgm:pt>
    <dgm:pt modelId="{5F213A3A-2657-45AB-B959-946038BFED44}" type="pres">
      <dgm:prSet presAssocID="{531142C7-AE98-4CA7-B839-BE57070D31D9}" presName="node" presStyleLbl="node1" presStyleIdx="0" presStyleCnt="3">
        <dgm:presLayoutVars>
          <dgm:bulletEnabled val="1"/>
        </dgm:presLayoutVars>
      </dgm:prSet>
      <dgm:spPr/>
      <dgm:t>
        <a:bodyPr/>
        <a:lstStyle/>
        <a:p>
          <a:endParaRPr lang="zh-CN" altLang="en-US"/>
        </a:p>
      </dgm:t>
    </dgm:pt>
    <dgm:pt modelId="{3FE7184B-4BEA-4F46-B4BC-C1254C041BD5}" type="pres">
      <dgm:prSet presAssocID="{EFDC3C5F-DCB8-46BE-A182-83627352B17A}" presName="sibTrans" presStyleLbl="sibTrans2D1" presStyleIdx="0" presStyleCnt="3" custScaleX="101749" custLinFactNeighborX="15637" custLinFactNeighborY="-19609"/>
      <dgm:spPr/>
    </dgm:pt>
    <dgm:pt modelId="{87E4A4B4-6BFE-46FF-9656-3BE604D025F2}" type="pres">
      <dgm:prSet presAssocID="{EFDC3C5F-DCB8-46BE-A182-83627352B17A}" presName="connectorText" presStyleLbl="sibTrans2D1" presStyleIdx="0" presStyleCnt="3"/>
      <dgm:spPr/>
    </dgm:pt>
    <dgm:pt modelId="{E9647B40-3EC1-4516-B1FD-5A6D8F3D1EEE}" type="pres">
      <dgm:prSet presAssocID="{A0E6CF78-C7F4-4AB2-BE92-9F667B7685D9}" presName="node" presStyleLbl="node1" presStyleIdx="1" presStyleCnt="3" custScaleX="66856" custScaleY="46356" custRadScaleRad="90996" custRadScaleInc="-62256">
        <dgm:presLayoutVars>
          <dgm:bulletEnabled val="1"/>
        </dgm:presLayoutVars>
      </dgm:prSet>
      <dgm:spPr/>
    </dgm:pt>
    <dgm:pt modelId="{A971865C-31C4-4D7B-87A7-F0AB8063CA37}" type="pres">
      <dgm:prSet presAssocID="{0C027E1F-F0CF-42F0-A897-1A21311538A5}" presName="sibTrans" presStyleLbl="sibTrans2D1" presStyleIdx="1" presStyleCnt="3" custScaleX="141095"/>
      <dgm:spPr/>
    </dgm:pt>
    <dgm:pt modelId="{01673DD8-2B98-4A5B-812A-7060641B553A}" type="pres">
      <dgm:prSet presAssocID="{0C027E1F-F0CF-42F0-A897-1A21311538A5}" presName="connectorText" presStyleLbl="sibTrans2D1" presStyleIdx="1" presStyleCnt="3"/>
      <dgm:spPr/>
    </dgm:pt>
    <dgm:pt modelId="{704DCBC8-AA02-4AE5-9F2B-DB30A206DCA0}" type="pres">
      <dgm:prSet presAssocID="{46A73683-959A-4CDD-BCBA-3B3BC889D8BD}" presName="node" presStyleLbl="node1" presStyleIdx="2" presStyleCnt="3" custScaleX="80131" custScaleY="49200" custRadScaleRad="90982" custRadScaleInc="62257">
        <dgm:presLayoutVars>
          <dgm:bulletEnabled val="1"/>
        </dgm:presLayoutVars>
      </dgm:prSet>
      <dgm:spPr/>
      <dgm:t>
        <a:bodyPr/>
        <a:lstStyle/>
        <a:p>
          <a:endParaRPr lang="zh-CN" altLang="en-US"/>
        </a:p>
      </dgm:t>
    </dgm:pt>
    <dgm:pt modelId="{A60A8690-BAD4-4FDE-9DFA-E2533E72A73C}" type="pres">
      <dgm:prSet presAssocID="{56675B0D-BE88-4485-856C-D0B908BB7179}" presName="sibTrans" presStyleLbl="sibTrans2D1" presStyleIdx="2" presStyleCnt="3" custScaleX="103555" custLinFactNeighborX="-3806" custLinFactNeighborY="-31232"/>
      <dgm:spPr/>
    </dgm:pt>
    <dgm:pt modelId="{140B046F-9939-4BCD-9CB4-293C8A52A2FA}" type="pres">
      <dgm:prSet presAssocID="{56675B0D-BE88-4485-856C-D0B908BB7179}" presName="connectorText" presStyleLbl="sibTrans2D1" presStyleIdx="2" presStyleCnt="3"/>
      <dgm:spPr/>
    </dgm:pt>
  </dgm:ptLst>
  <dgm:cxnLst>
    <dgm:cxn modelId="{2A3CB11C-FC7F-48DA-8130-71C11480DA0C}" type="presOf" srcId="{A0E6CF78-C7F4-4AB2-BE92-9F667B7685D9}" destId="{E9647B40-3EC1-4516-B1FD-5A6D8F3D1EEE}" srcOrd="0" destOrd="0" presId="urn:microsoft.com/office/officeart/2005/8/layout/cycle7"/>
    <dgm:cxn modelId="{CE36D818-08A5-4D42-B4A4-30E713E604B4}" srcId="{8861816F-E4CA-446F-922C-2D011FB00CBA}" destId="{A0E6CF78-C7F4-4AB2-BE92-9F667B7685D9}" srcOrd="1" destOrd="0" parTransId="{CE5FDEA1-AD6C-4E4C-A0BF-6B0978D1045B}" sibTransId="{0C027E1F-F0CF-42F0-A897-1A21311538A5}"/>
    <dgm:cxn modelId="{58F6E53A-7E48-4EB2-BCBB-DFD3B8FB7C32}" type="presOf" srcId="{46A73683-959A-4CDD-BCBA-3B3BC889D8BD}" destId="{704DCBC8-AA02-4AE5-9F2B-DB30A206DCA0}" srcOrd="0" destOrd="0" presId="urn:microsoft.com/office/officeart/2005/8/layout/cycle7"/>
    <dgm:cxn modelId="{FE50A30A-5A43-402A-98B9-3606FBEE2233}" type="presOf" srcId="{0C027E1F-F0CF-42F0-A897-1A21311538A5}" destId="{A971865C-31C4-4D7B-87A7-F0AB8063CA37}" srcOrd="0" destOrd="0" presId="urn:microsoft.com/office/officeart/2005/8/layout/cycle7"/>
    <dgm:cxn modelId="{2494E3B2-5CF0-49E1-98BD-BB56F30B48A3}" type="presOf" srcId="{EFDC3C5F-DCB8-46BE-A182-83627352B17A}" destId="{87E4A4B4-6BFE-46FF-9656-3BE604D025F2}" srcOrd="1" destOrd="0" presId="urn:microsoft.com/office/officeart/2005/8/layout/cycle7"/>
    <dgm:cxn modelId="{37577ED1-97E9-4709-88D1-B31FE1F4857B}" type="presOf" srcId="{531142C7-AE98-4CA7-B839-BE57070D31D9}" destId="{5F213A3A-2657-45AB-B959-946038BFED44}" srcOrd="0" destOrd="0" presId="urn:microsoft.com/office/officeart/2005/8/layout/cycle7"/>
    <dgm:cxn modelId="{1F292CD4-E28C-4A58-8221-C18F9D4AFFDA}" srcId="{8861816F-E4CA-446F-922C-2D011FB00CBA}" destId="{46A73683-959A-4CDD-BCBA-3B3BC889D8BD}" srcOrd="2" destOrd="0" parTransId="{B2CB34D5-F3DA-4C66-9D7F-EDB77D5D9D3B}" sibTransId="{56675B0D-BE88-4485-856C-D0B908BB7179}"/>
    <dgm:cxn modelId="{1C9FEBA5-E4D9-4A04-9F27-988A7B5F1FC1}" srcId="{8861816F-E4CA-446F-922C-2D011FB00CBA}" destId="{531142C7-AE98-4CA7-B839-BE57070D31D9}" srcOrd="0" destOrd="0" parTransId="{E13CEA93-FB91-4070-BAC0-ED009F5C6C37}" sibTransId="{EFDC3C5F-DCB8-46BE-A182-83627352B17A}"/>
    <dgm:cxn modelId="{D0C36322-6345-4FC5-B747-1AAF8540D23E}" type="presOf" srcId="{0C027E1F-F0CF-42F0-A897-1A21311538A5}" destId="{01673DD8-2B98-4A5B-812A-7060641B553A}" srcOrd="1" destOrd="0" presId="urn:microsoft.com/office/officeart/2005/8/layout/cycle7"/>
    <dgm:cxn modelId="{299A071A-8198-4D8E-AB6A-F9AECDCB2378}" type="presOf" srcId="{56675B0D-BE88-4485-856C-D0B908BB7179}" destId="{140B046F-9939-4BCD-9CB4-293C8A52A2FA}" srcOrd="1" destOrd="0" presId="urn:microsoft.com/office/officeart/2005/8/layout/cycle7"/>
    <dgm:cxn modelId="{6B2AC486-7CD6-4744-B817-0BE512EDF95F}" type="presOf" srcId="{8861816F-E4CA-446F-922C-2D011FB00CBA}" destId="{1AA4DF3A-7AA7-40C5-AA45-28FE704064AD}" srcOrd="0" destOrd="0" presId="urn:microsoft.com/office/officeart/2005/8/layout/cycle7"/>
    <dgm:cxn modelId="{0207B25E-7478-4D8B-BF50-DF4595AF12D6}" type="presOf" srcId="{EFDC3C5F-DCB8-46BE-A182-83627352B17A}" destId="{3FE7184B-4BEA-4F46-B4BC-C1254C041BD5}" srcOrd="0" destOrd="0" presId="urn:microsoft.com/office/officeart/2005/8/layout/cycle7"/>
    <dgm:cxn modelId="{0475426C-BC88-4DD1-B7F6-AD3BBD1CB709}" type="presOf" srcId="{56675B0D-BE88-4485-856C-D0B908BB7179}" destId="{A60A8690-BAD4-4FDE-9DFA-E2533E72A73C}" srcOrd="0" destOrd="0" presId="urn:microsoft.com/office/officeart/2005/8/layout/cycle7"/>
    <dgm:cxn modelId="{F66E3983-962A-4BCD-88C2-2C7841CFDAAF}" type="presParOf" srcId="{1AA4DF3A-7AA7-40C5-AA45-28FE704064AD}" destId="{5F213A3A-2657-45AB-B959-946038BFED44}" srcOrd="0" destOrd="0" presId="urn:microsoft.com/office/officeart/2005/8/layout/cycle7"/>
    <dgm:cxn modelId="{5845FC82-947F-4BA2-9D3C-04D08581E3E9}" type="presParOf" srcId="{1AA4DF3A-7AA7-40C5-AA45-28FE704064AD}" destId="{3FE7184B-4BEA-4F46-B4BC-C1254C041BD5}" srcOrd="1" destOrd="0" presId="urn:microsoft.com/office/officeart/2005/8/layout/cycle7"/>
    <dgm:cxn modelId="{78740BA2-B0E4-40E4-9D2E-F3CA261D7DDA}" type="presParOf" srcId="{3FE7184B-4BEA-4F46-B4BC-C1254C041BD5}" destId="{87E4A4B4-6BFE-46FF-9656-3BE604D025F2}" srcOrd="0" destOrd="0" presId="urn:microsoft.com/office/officeart/2005/8/layout/cycle7"/>
    <dgm:cxn modelId="{EDF5400A-341F-4B4D-9584-C945C1D08C06}" type="presParOf" srcId="{1AA4DF3A-7AA7-40C5-AA45-28FE704064AD}" destId="{E9647B40-3EC1-4516-B1FD-5A6D8F3D1EEE}" srcOrd="2" destOrd="0" presId="urn:microsoft.com/office/officeart/2005/8/layout/cycle7"/>
    <dgm:cxn modelId="{7D81D9CB-EEF5-4DC9-9D62-488C60BA9E90}" type="presParOf" srcId="{1AA4DF3A-7AA7-40C5-AA45-28FE704064AD}" destId="{A971865C-31C4-4D7B-87A7-F0AB8063CA37}" srcOrd="3" destOrd="0" presId="urn:microsoft.com/office/officeart/2005/8/layout/cycle7"/>
    <dgm:cxn modelId="{4839DBB0-EA6E-460C-84E9-297D6A648ECE}" type="presParOf" srcId="{A971865C-31C4-4D7B-87A7-F0AB8063CA37}" destId="{01673DD8-2B98-4A5B-812A-7060641B553A}" srcOrd="0" destOrd="0" presId="urn:microsoft.com/office/officeart/2005/8/layout/cycle7"/>
    <dgm:cxn modelId="{C5F26C12-7CF7-4700-A74A-0F6F55D9CBD4}" type="presParOf" srcId="{1AA4DF3A-7AA7-40C5-AA45-28FE704064AD}" destId="{704DCBC8-AA02-4AE5-9F2B-DB30A206DCA0}" srcOrd="4" destOrd="0" presId="urn:microsoft.com/office/officeart/2005/8/layout/cycle7"/>
    <dgm:cxn modelId="{1A592165-256D-4DA3-80DE-DF1673E6E723}" type="presParOf" srcId="{1AA4DF3A-7AA7-40C5-AA45-28FE704064AD}" destId="{A60A8690-BAD4-4FDE-9DFA-E2533E72A73C}" srcOrd="5" destOrd="0" presId="urn:microsoft.com/office/officeart/2005/8/layout/cycle7"/>
    <dgm:cxn modelId="{255D28F8-5E30-48FE-A6EE-DBE3A1F5B7F3}" type="presParOf" srcId="{A60A8690-BAD4-4FDE-9DFA-E2533E72A73C}" destId="{140B046F-9939-4BCD-9CB4-293C8A52A2FA}" srcOrd="0" destOrd="0" presId="urn:microsoft.com/office/officeart/2005/8/layout/cycle7"/>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11B71F-054C-474C-B9DD-602AC039AAE0}"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B393F195-C278-4A31-808B-419E0B374635}">
      <dgm:prSet phldrT="[文本]"/>
      <dgm:spPr>
        <a:solidFill>
          <a:srgbClr val="002060"/>
        </a:solidFill>
      </dgm:spPr>
      <dgm:t>
        <a:bodyPr/>
        <a:lstStyle/>
        <a:p>
          <a:r>
            <a:rPr lang="zh-CN" altLang="en-US" dirty="0" smtClean="0"/>
            <a:t>后处理</a:t>
          </a:r>
          <a:endParaRPr lang="zh-CN" altLang="en-US" dirty="0"/>
        </a:p>
      </dgm:t>
    </dgm:pt>
    <dgm:pt modelId="{847A65F4-D81D-4947-992F-FDB981B62C95}" cxnId="{E2B2565E-EE1D-4166-992B-27273E702AB6}" type="parTrans">
      <dgm:prSet/>
      <dgm:spPr/>
      <dgm:t>
        <a:bodyPr/>
        <a:lstStyle/>
        <a:p>
          <a:endParaRPr lang="zh-CN" altLang="en-US"/>
        </a:p>
      </dgm:t>
    </dgm:pt>
    <dgm:pt modelId="{148DB979-40F7-4D7A-ABBF-0AE53E88F86D}" cxnId="{E2B2565E-EE1D-4166-992B-27273E702AB6}" type="sibTrans">
      <dgm:prSet/>
      <dgm:spPr/>
      <dgm:t>
        <a:bodyPr/>
        <a:lstStyle/>
        <a:p>
          <a:endParaRPr lang="zh-CN" altLang="en-US"/>
        </a:p>
      </dgm:t>
    </dgm:pt>
    <dgm:pt modelId="{BECFF2A5-45E3-453D-968C-5E78BE74E511}">
      <dgm:prSet phldrT="[文本]"/>
      <dgm:spPr>
        <a:solidFill>
          <a:srgbClr val="002060"/>
        </a:solidFill>
      </dgm:spPr>
      <dgm:t>
        <a:bodyPr/>
        <a:lstStyle/>
        <a:p>
          <a:r>
            <a:rPr lang="zh-CN" altLang="en-US" dirty="0" smtClean="0"/>
            <a:t>后处理修改</a:t>
          </a:r>
          <a:endParaRPr lang="zh-CN" altLang="en-US" dirty="0"/>
        </a:p>
      </dgm:t>
    </dgm:pt>
    <dgm:pt modelId="{54122549-0AA1-4A79-879F-E6B4CC156897}" cxnId="{BFB3D18E-1D2D-43A2-BAAE-AF06984ED1AA}" type="parTrans">
      <dgm:prSet/>
      <dgm:spPr/>
      <dgm:t>
        <a:bodyPr/>
        <a:lstStyle/>
        <a:p>
          <a:endParaRPr lang="zh-CN" altLang="en-US"/>
        </a:p>
      </dgm:t>
    </dgm:pt>
    <dgm:pt modelId="{A228F2AC-D886-445A-A54E-A5F1ABDEE828}" cxnId="{BFB3D18E-1D2D-43A2-BAAE-AF06984ED1AA}" type="sibTrans">
      <dgm:prSet/>
      <dgm:spPr/>
      <dgm:t>
        <a:bodyPr/>
        <a:lstStyle/>
        <a:p>
          <a:endParaRPr lang="zh-CN" altLang="en-US"/>
        </a:p>
      </dgm:t>
    </dgm:pt>
    <dgm:pt modelId="{962F899D-599B-40B4-9D8C-AD1B2CA4F09E}">
      <dgm:prSet phldrT="[文本]"/>
      <dgm:spPr>
        <a:solidFill>
          <a:srgbClr val="002060"/>
        </a:solidFill>
      </dgm:spPr>
      <dgm:t>
        <a:bodyPr/>
        <a:lstStyle/>
        <a:p>
          <a:r>
            <a:rPr lang="zh-CN" altLang="en-US" dirty="0" smtClean="0"/>
            <a:t>程序段开头与结尾</a:t>
          </a:r>
          <a:endParaRPr lang="zh-CN" altLang="en-US" dirty="0"/>
        </a:p>
      </dgm:t>
    </dgm:pt>
    <dgm:pt modelId="{3F12C7BC-06D4-4E43-9634-7B921A31F093}" cxnId="{EAAAB010-FF82-408B-A13F-F565B0BB9C5C}" type="parTrans">
      <dgm:prSet/>
      <dgm:spPr/>
      <dgm:t>
        <a:bodyPr/>
        <a:lstStyle/>
        <a:p>
          <a:endParaRPr lang="zh-CN" altLang="en-US"/>
        </a:p>
      </dgm:t>
    </dgm:pt>
    <dgm:pt modelId="{101E408F-624A-4BE7-8C27-909630939517}" cxnId="{EAAAB010-FF82-408B-A13F-F565B0BB9C5C}" type="sibTrans">
      <dgm:prSet/>
      <dgm:spPr/>
      <dgm:t>
        <a:bodyPr/>
        <a:lstStyle/>
        <a:p>
          <a:endParaRPr lang="zh-CN" altLang="en-US"/>
        </a:p>
      </dgm:t>
    </dgm:pt>
    <dgm:pt modelId="{0B9C6E01-49C0-49AA-8FDF-163E5848CA9C}">
      <dgm:prSet phldrT="[文本]" phldr="0" custT="0"/>
      <dgm:spPr>
        <a:solidFill>
          <a:srgbClr val="002060"/>
        </a:solidFill>
      </dgm:spPr>
      <dgm:t>
        <a:bodyPr vert="horz" wrap="square"/>
        <a:p>
          <a:pPr>
            <a:lnSpc>
              <a:spcPct val="100000"/>
            </a:lnSpc>
            <a:spcBef>
              <a:spcPct val="0"/>
            </a:spcBef>
            <a:spcAft>
              <a:spcPct val="35000"/>
            </a:spcAft>
          </a:pPr>
          <a:r>
            <a:rPr lang="en-US" altLang="zh-CN" dirty="0" smtClean="0"/>
            <a:t>G</a:t>
          </a:r>
          <a:r>
            <a:rPr lang="zh-CN" altLang="en-US" dirty="0" smtClean="0"/>
            <a:t>代码、</a:t>
          </a:r>
          <a:r>
            <a:rPr lang="en-US" altLang="zh-CN" dirty="0" smtClean="0"/>
            <a:t>M</a:t>
          </a:r>
          <a:r>
            <a:rPr lang="zh-CN" altLang="en-US" dirty="0" smtClean="0"/>
            <a:t>代码</a:t>
          </a:r>
          <a:r>
            <a:rPr lang="zh-CN" altLang="en-US" dirty="0"/>
            <a:t/>
          </a:r>
          <a:endParaRPr lang="zh-CN" altLang="en-US" dirty="0"/>
        </a:p>
      </dgm:t>
    </dgm:pt>
    <dgm:pt modelId="{4FC5FCBC-FBA8-4625-90C5-0D707DE68421}" cxnId="{8BE60578-B6F2-4F1A-BF77-F44C2C336027}" type="parTrans">
      <dgm:prSet/>
      <dgm:spPr/>
      <dgm:t>
        <a:bodyPr/>
        <a:lstStyle/>
        <a:p>
          <a:endParaRPr lang="zh-CN" altLang="en-US"/>
        </a:p>
      </dgm:t>
    </dgm:pt>
    <dgm:pt modelId="{691EED71-4211-4B64-AFD6-FB073C48E7B8}" cxnId="{8BE60578-B6F2-4F1A-BF77-F44C2C336027}" type="sibTrans">
      <dgm:prSet/>
      <dgm:spPr/>
      <dgm:t>
        <a:bodyPr/>
        <a:lstStyle/>
        <a:p>
          <a:endParaRPr lang="zh-CN" altLang="en-US"/>
        </a:p>
      </dgm:t>
    </dgm:pt>
    <dgm:pt modelId="{DFC9B372-553F-4FD8-8146-7EFAA306E7F2}">
      <dgm:prSet phldrT="[文本]"/>
      <dgm:spPr>
        <a:solidFill>
          <a:srgbClr val="002060"/>
        </a:solidFill>
      </dgm:spPr>
      <dgm:t>
        <a:bodyPr/>
        <a:lstStyle/>
        <a:p>
          <a:r>
            <a:rPr lang="zh-CN" altLang="en-US" dirty="0" smtClean="0"/>
            <a:t>刀路输出</a:t>
          </a:r>
          <a:endParaRPr lang="zh-CN" altLang="en-US" dirty="0"/>
        </a:p>
      </dgm:t>
    </dgm:pt>
    <dgm:pt modelId="{AC5B7D3B-598D-4284-9CE1-7A1909BEEBFB}" cxnId="{387B7642-400E-4A76-A2B5-78FFAE530232}" type="parTrans">
      <dgm:prSet/>
      <dgm:spPr/>
      <dgm:t>
        <a:bodyPr/>
        <a:lstStyle/>
        <a:p>
          <a:endParaRPr lang="zh-CN" altLang="en-US"/>
        </a:p>
      </dgm:t>
    </dgm:pt>
    <dgm:pt modelId="{EE1BF792-D7F8-4D87-83CF-A7329ECA4C00}" cxnId="{387B7642-400E-4A76-A2B5-78FFAE530232}" type="sibTrans">
      <dgm:prSet/>
      <dgm:spPr/>
      <dgm:t>
        <a:bodyPr/>
        <a:lstStyle/>
        <a:p>
          <a:endParaRPr lang="zh-CN" altLang="en-US"/>
        </a:p>
      </dgm:t>
    </dgm:pt>
    <dgm:pt modelId="{90FBAD50-D67B-4927-932E-13012265051C}">
      <dgm:prSet phldrT="[文本]"/>
      <dgm:spPr>
        <a:solidFill>
          <a:srgbClr val="002060"/>
        </a:solidFill>
      </dgm:spPr>
      <dgm:t>
        <a:bodyPr/>
        <a:lstStyle/>
        <a:p>
          <a:r>
            <a:rPr lang="en-US" altLang="zh-CN" dirty="0" smtClean="0"/>
            <a:t>NC</a:t>
          </a:r>
          <a:r>
            <a:rPr lang="zh-CN" altLang="en-US" dirty="0" smtClean="0"/>
            <a:t>程序</a:t>
          </a:r>
          <a:endParaRPr lang="zh-CN" altLang="en-US" dirty="0"/>
        </a:p>
      </dgm:t>
    </dgm:pt>
    <dgm:pt modelId="{FC4FFC0B-7BF4-4A65-BBDF-4B1F1520E4A8}" cxnId="{3CC83BE2-CB97-4D02-A4F9-7F321D8B595E}" type="parTrans">
      <dgm:prSet/>
      <dgm:spPr/>
      <dgm:t>
        <a:bodyPr/>
        <a:lstStyle/>
        <a:p>
          <a:endParaRPr lang="zh-CN" altLang="en-US"/>
        </a:p>
      </dgm:t>
    </dgm:pt>
    <dgm:pt modelId="{6BC7A28F-D313-43CD-A675-66178B6F3D80}" cxnId="{3CC83BE2-CB97-4D02-A4F9-7F321D8B595E}" type="sibTrans">
      <dgm:prSet/>
      <dgm:spPr/>
      <dgm:t>
        <a:bodyPr/>
        <a:lstStyle/>
        <a:p>
          <a:endParaRPr lang="zh-CN" altLang="en-US"/>
        </a:p>
      </dgm:t>
    </dgm:pt>
    <dgm:pt modelId="{A98D4E97-B0A3-4C3D-8825-CF500BB60976}" type="pres">
      <dgm:prSet presAssocID="{5011B71F-054C-474C-B9DD-602AC039AAE0}" presName="diagram" presStyleCnt="0">
        <dgm:presLayoutVars>
          <dgm:chPref val="1"/>
          <dgm:dir/>
          <dgm:animOne val="branch"/>
          <dgm:animLvl val="lvl"/>
          <dgm:resizeHandles val="exact"/>
        </dgm:presLayoutVars>
      </dgm:prSet>
      <dgm:spPr/>
    </dgm:pt>
    <dgm:pt modelId="{F2311758-E91C-4733-8ABF-2DAC7D475379}" type="pres">
      <dgm:prSet presAssocID="{B393F195-C278-4A31-808B-419E0B374635}" presName="root1" presStyleCnt="0"/>
      <dgm:spPr/>
    </dgm:pt>
    <dgm:pt modelId="{12E1DA55-20DC-417F-BC1B-5CBDD8B94958}" type="pres">
      <dgm:prSet presAssocID="{B393F195-C278-4A31-808B-419E0B374635}" presName="LevelOneTextNode" presStyleLbl="node0" presStyleIdx="0" presStyleCnt="1">
        <dgm:presLayoutVars>
          <dgm:chPref val="3"/>
        </dgm:presLayoutVars>
      </dgm:prSet>
      <dgm:spPr/>
      <dgm:t>
        <a:bodyPr/>
        <a:lstStyle/>
        <a:p>
          <a:endParaRPr lang="zh-CN" altLang="en-US"/>
        </a:p>
      </dgm:t>
    </dgm:pt>
    <dgm:pt modelId="{194832B0-D5DD-4275-A2FB-0BE7D5079E39}" type="pres">
      <dgm:prSet presAssocID="{B393F195-C278-4A31-808B-419E0B374635}" presName="level2hierChild" presStyleCnt="0"/>
      <dgm:spPr/>
    </dgm:pt>
    <dgm:pt modelId="{8B7C1587-85DE-404F-A486-BF8086E9E18F}" type="pres">
      <dgm:prSet presAssocID="{54122549-0AA1-4A79-879F-E6B4CC156897}" presName="conn2-1" presStyleLbl="parChTrans1D2" presStyleIdx="0" presStyleCnt="2"/>
      <dgm:spPr/>
    </dgm:pt>
    <dgm:pt modelId="{AB743DD0-0AEA-4458-9A24-1C06E0E8FAAE}" type="pres">
      <dgm:prSet presAssocID="{54122549-0AA1-4A79-879F-E6B4CC156897}" presName="connTx" presStyleCnt="0"/>
      <dgm:spPr/>
    </dgm:pt>
    <dgm:pt modelId="{B4D3061B-66E4-4E83-BB97-48F8D2661AB2}" type="pres">
      <dgm:prSet presAssocID="{BECFF2A5-45E3-453D-968C-5E78BE74E511}" presName="root2" presStyleCnt="0"/>
      <dgm:spPr/>
    </dgm:pt>
    <dgm:pt modelId="{D6853F16-0614-4A8C-A664-8A06F0EAE0AB}" type="pres">
      <dgm:prSet presAssocID="{BECFF2A5-45E3-453D-968C-5E78BE74E511}" presName="LevelTwoTextNode" presStyleLbl="node2" presStyleIdx="0" presStyleCnt="2">
        <dgm:presLayoutVars>
          <dgm:chPref val="3"/>
        </dgm:presLayoutVars>
      </dgm:prSet>
      <dgm:spPr/>
      <dgm:t>
        <a:bodyPr/>
        <a:lstStyle/>
        <a:p>
          <a:endParaRPr lang="zh-CN" altLang="en-US"/>
        </a:p>
      </dgm:t>
    </dgm:pt>
    <dgm:pt modelId="{9F12489F-C6D9-4BF3-A378-01D8289D3C24}" type="pres">
      <dgm:prSet presAssocID="{BECFF2A5-45E3-453D-968C-5E78BE74E511}" presName="level3hierChild" presStyleCnt="0"/>
      <dgm:spPr/>
    </dgm:pt>
    <dgm:pt modelId="{3FF7A387-5275-42BC-BE70-DB2AF299DA10}" type="pres">
      <dgm:prSet presAssocID="{3F12C7BC-06D4-4E43-9634-7B921A31F093}" presName="conn2-1" presStyleLbl="parChTrans1D3" presStyleIdx="0" presStyleCnt="3"/>
      <dgm:spPr/>
    </dgm:pt>
    <dgm:pt modelId="{8E91F21D-EDE0-4701-8BA4-1074C8C97892}" type="pres">
      <dgm:prSet presAssocID="{3F12C7BC-06D4-4E43-9634-7B921A31F093}" presName="connTx" presStyleCnt="0"/>
      <dgm:spPr/>
    </dgm:pt>
    <dgm:pt modelId="{72FA09D8-44F0-4136-9F3D-4D07136026C5}" type="pres">
      <dgm:prSet presAssocID="{962F899D-599B-40B4-9D8C-AD1B2CA4F09E}" presName="root2" presStyleCnt="0"/>
      <dgm:spPr/>
    </dgm:pt>
    <dgm:pt modelId="{C5148C92-0206-40B8-BB05-EE3D0B649E5F}" type="pres">
      <dgm:prSet presAssocID="{962F899D-599B-40B4-9D8C-AD1B2CA4F09E}" presName="LevelTwoTextNode" presStyleLbl="node3" presStyleIdx="0" presStyleCnt="3">
        <dgm:presLayoutVars>
          <dgm:chPref val="3"/>
        </dgm:presLayoutVars>
      </dgm:prSet>
      <dgm:spPr/>
      <dgm:t>
        <a:bodyPr/>
        <a:lstStyle/>
        <a:p>
          <a:endParaRPr lang="zh-CN" altLang="en-US"/>
        </a:p>
      </dgm:t>
    </dgm:pt>
    <dgm:pt modelId="{75460918-59F5-4AE5-81C3-C31BF8F1868A}" type="pres">
      <dgm:prSet presAssocID="{962F899D-599B-40B4-9D8C-AD1B2CA4F09E}" presName="level3hierChild" presStyleCnt="0"/>
      <dgm:spPr/>
    </dgm:pt>
    <dgm:pt modelId="{375C9F68-53FA-4DBF-862E-1505A1C907E2}" type="pres">
      <dgm:prSet presAssocID="{4FC5FCBC-FBA8-4625-90C5-0D707DE68421}" presName="conn2-1" presStyleLbl="parChTrans1D3" presStyleIdx="1" presStyleCnt="3"/>
      <dgm:spPr/>
    </dgm:pt>
    <dgm:pt modelId="{69377D31-A743-423D-BC7F-00ED60A0ECD0}" type="pres">
      <dgm:prSet presAssocID="{4FC5FCBC-FBA8-4625-90C5-0D707DE68421}" presName="connTx" presStyleCnt="0"/>
      <dgm:spPr/>
    </dgm:pt>
    <dgm:pt modelId="{0682893A-ABAE-452E-83E6-E3DB6B8E16D4}" type="pres">
      <dgm:prSet presAssocID="{0B9C6E01-49C0-49AA-8FDF-163E5848CA9C}" presName="root2" presStyleCnt="0"/>
      <dgm:spPr/>
    </dgm:pt>
    <dgm:pt modelId="{F616910F-A36A-41E7-B5AE-9E043003A53B}" type="pres">
      <dgm:prSet presAssocID="{0B9C6E01-49C0-49AA-8FDF-163E5848CA9C}" presName="LevelTwoTextNode" presStyleLbl="node3" presStyleIdx="1" presStyleCnt="3">
        <dgm:presLayoutVars>
          <dgm:chPref val="3"/>
        </dgm:presLayoutVars>
      </dgm:prSet>
      <dgm:spPr/>
      <dgm:t>
        <a:bodyPr/>
        <a:lstStyle/>
        <a:p>
          <a:endParaRPr lang="zh-CN" altLang="en-US"/>
        </a:p>
      </dgm:t>
    </dgm:pt>
    <dgm:pt modelId="{20280F03-14CB-4512-9C34-B28DCE7A1852}" type="pres">
      <dgm:prSet presAssocID="{0B9C6E01-49C0-49AA-8FDF-163E5848CA9C}" presName="level3hierChild" presStyleCnt="0"/>
      <dgm:spPr/>
    </dgm:pt>
    <dgm:pt modelId="{FC92B96B-63E5-4D16-967D-C9180F9D8D8D}" type="pres">
      <dgm:prSet presAssocID="{AC5B7D3B-598D-4284-9CE1-7A1909BEEBFB}" presName="conn2-1" presStyleLbl="parChTrans1D2" presStyleIdx="1" presStyleCnt="2"/>
      <dgm:spPr/>
    </dgm:pt>
    <dgm:pt modelId="{842CB512-6921-494C-8966-59EE9AE500E0}" type="pres">
      <dgm:prSet presAssocID="{AC5B7D3B-598D-4284-9CE1-7A1909BEEBFB}" presName="connTx" presStyleCnt="0"/>
      <dgm:spPr/>
    </dgm:pt>
    <dgm:pt modelId="{40EED508-D21F-4534-97B8-5BC01378181C}" type="pres">
      <dgm:prSet presAssocID="{DFC9B372-553F-4FD8-8146-7EFAA306E7F2}" presName="root2" presStyleCnt="0"/>
      <dgm:spPr/>
    </dgm:pt>
    <dgm:pt modelId="{56839B4B-E14E-40AB-BCFE-9B3C0D39765A}" type="pres">
      <dgm:prSet presAssocID="{DFC9B372-553F-4FD8-8146-7EFAA306E7F2}" presName="LevelTwoTextNode" presStyleLbl="node2" presStyleIdx="1" presStyleCnt="2">
        <dgm:presLayoutVars>
          <dgm:chPref val="3"/>
        </dgm:presLayoutVars>
      </dgm:prSet>
      <dgm:spPr/>
      <dgm:t>
        <a:bodyPr/>
        <a:lstStyle/>
        <a:p>
          <a:endParaRPr lang="zh-CN" altLang="en-US"/>
        </a:p>
      </dgm:t>
    </dgm:pt>
    <dgm:pt modelId="{3BBD6E1A-DD7C-4155-9B20-099311913EE4}" type="pres">
      <dgm:prSet presAssocID="{DFC9B372-553F-4FD8-8146-7EFAA306E7F2}" presName="level3hierChild" presStyleCnt="0"/>
      <dgm:spPr/>
    </dgm:pt>
    <dgm:pt modelId="{82FB17FE-CD68-449B-87B8-80B64F2B3E3D}" type="pres">
      <dgm:prSet presAssocID="{FC4FFC0B-7BF4-4A65-BBDF-4B1F1520E4A8}" presName="conn2-1" presStyleLbl="parChTrans1D3" presStyleIdx="2" presStyleCnt="3"/>
      <dgm:spPr/>
    </dgm:pt>
    <dgm:pt modelId="{57324EF7-412A-4907-887C-8FCF05B8CF1E}" type="pres">
      <dgm:prSet presAssocID="{FC4FFC0B-7BF4-4A65-BBDF-4B1F1520E4A8}" presName="connTx" presStyleCnt="0"/>
      <dgm:spPr/>
    </dgm:pt>
    <dgm:pt modelId="{C8C28DD9-15A0-4E79-8018-ABC5403370DD}" type="pres">
      <dgm:prSet presAssocID="{90FBAD50-D67B-4927-932E-13012265051C}" presName="root2" presStyleCnt="0"/>
      <dgm:spPr/>
    </dgm:pt>
    <dgm:pt modelId="{4D303034-B376-49E5-980C-583B59C83398}" type="pres">
      <dgm:prSet presAssocID="{90FBAD50-D67B-4927-932E-13012265051C}" presName="LevelTwoTextNode" presStyleLbl="node3" presStyleIdx="2" presStyleCnt="3">
        <dgm:presLayoutVars>
          <dgm:chPref val="3"/>
        </dgm:presLayoutVars>
      </dgm:prSet>
      <dgm:spPr/>
      <dgm:t>
        <a:bodyPr/>
        <a:lstStyle/>
        <a:p>
          <a:endParaRPr lang="zh-CN" altLang="en-US"/>
        </a:p>
      </dgm:t>
    </dgm:pt>
    <dgm:pt modelId="{39301FBB-2D2F-42CB-9D2D-961F74C7EB7D}" type="pres">
      <dgm:prSet presAssocID="{90FBAD50-D67B-4927-932E-13012265051C}" presName="level3hierChild" presStyleCnt="0"/>
      <dgm:spPr/>
    </dgm:pt>
  </dgm:ptLst>
  <dgm:cxnLst>
    <dgm:cxn modelId="{E2B2565E-EE1D-4166-992B-27273E702AB6}" srcId="{5011B71F-054C-474C-B9DD-602AC039AAE0}" destId="{B393F195-C278-4A31-808B-419E0B374635}" srcOrd="0" destOrd="0" parTransId="{847A65F4-D81D-4947-992F-FDB981B62C95}" sibTransId="{148DB979-40F7-4D7A-ABBF-0AE53E88F86D}"/>
    <dgm:cxn modelId="{BFB3D18E-1D2D-43A2-BAAE-AF06984ED1AA}" srcId="{B393F195-C278-4A31-808B-419E0B374635}" destId="{BECFF2A5-45E3-453D-968C-5E78BE74E511}" srcOrd="0" destOrd="0" parTransId="{54122549-0AA1-4A79-879F-E6B4CC156897}" sibTransId="{A228F2AC-D886-445A-A54E-A5F1ABDEE828}"/>
    <dgm:cxn modelId="{EAAAB010-FF82-408B-A13F-F565B0BB9C5C}" srcId="{BECFF2A5-45E3-453D-968C-5E78BE74E511}" destId="{962F899D-599B-40B4-9D8C-AD1B2CA4F09E}" srcOrd="0" destOrd="0" parTransId="{3F12C7BC-06D4-4E43-9634-7B921A31F093}" sibTransId="{101E408F-624A-4BE7-8C27-909630939517}"/>
    <dgm:cxn modelId="{8BE60578-B6F2-4F1A-BF77-F44C2C336027}" srcId="{BECFF2A5-45E3-453D-968C-5E78BE74E511}" destId="{0B9C6E01-49C0-49AA-8FDF-163E5848CA9C}" srcOrd="1" destOrd="0" parTransId="{4FC5FCBC-FBA8-4625-90C5-0D707DE68421}" sibTransId="{691EED71-4211-4B64-AFD6-FB073C48E7B8}"/>
    <dgm:cxn modelId="{387B7642-400E-4A76-A2B5-78FFAE530232}" srcId="{B393F195-C278-4A31-808B-419E0B374635}" destId="{DFC9B372-553F-4FD8-8146-7EFAA306E7F2}" srcOrd="1" destOrd="0" parTransId="{AC5B7D3B-598D-4284-9CE1-7A1909BEEBFB}" sibTransId="{EE1BF792-D7F8-4D87-83CF-A7329ECA4C00}"/>
    <dgm:cxn modelId="{3CC83BE2-CB97-4D02-A4F9-7F321D8B595E}" srcId="{DFC9B372-553F-4FD8-8146-7EFAA306E7F2}" destId="{90FBAD50-D67B-4927-932E-13012265051C}" srcOrd="0" destOrd="1" parTransId="{FC4FFC0B-7BF4-4A65-BBDF-4B1F1520E4A8}" sibTransId="{6BC7A28F-D313-43CD-A675-66178B6F3D80}"/>
    <dgm:cxn modelId="{8D74F302-1112-4EF1-A3BA-202302CE7916}" type="presOf" srcId="{5011B71F-054C-474C-B9DD-602AC039AAE0}" destId="{A98D4E97-B0A3-4C3D-8825-CF500BB60976}" srcOrd="0" destOrd="0" presId="urn:microsoft.com/office/officeart/2005/8/layout/hierarchy2"/>
    <dgm:cxn modelId="{A9EB69FD-4EC7-48D3-8667-40E6C6E21162}" type="presParOf" srcId="{A98D4E97-B0A3-4C3D-8825-CF500BB60976}" destId="{F2311758-E91C-4733-8ABF-2DAC7D475379}" srcOrd="0" destOrd="0" presId="urn:microsoft.com/office/officeart/2005/8/layout/hierarchy2"/>
    <dgm:cxn modelId="{B4AAA11E-2FFC-4C44-889C-8F9EFACDC89E}" type="presParOf" srcId="{F2311758-E91C-4733-8ABF-2DAC7D475379}" destId="{12E1DA55-20DC-417F-BC1B-5CBDD8B94958}" srcOrd="0" destOrd="0" presId="urn:microsoft.com/office/officeart/2005/8/layout/hierarchy2"/>
    <dgm:cxn modelId="{E4AF1EBB-2E68-4EE3-AB85-B844813A48CA}" type="presOf" srcId="{B393F195-C278-4A31-808B-419E0B374635}" destId="{12E1DA55-20DC-417F-BC1B-5CBDD8B94958}" srcOrd="0" destOrd="0" presId="urn:microsoft.com/office/officeart/2005/8/layout/hierarchy2"/>
    <dgm:cxn modelId="{436FE71C-0853-4682-8E2B-32162AF95638}" type="presParOf" srcId="{F2311758-E91C-4733-8ABF-2DAC7D475379}" destId="{194832B0-D5DD-4275-A2FB-0BE7D5079E39}" srcOrd="1" destOrd="0" presId="urn:microsoft.com/office/officeart/2005/8/layout/hierarchy2"/>
    <dgm:cxn modelId="{A125DC0A-2105-48D3-9995-29B0B663BB8A}" type="presParOf" srcId="{194832B0-D5DD-4275-A2FB-0BE7D5079E39}" destId="{8B7C1587-85DE-404F-A486-BF8086E9E18F}" srcOrd="0" destOrd="1" presId="urn:microsoft.com/office/officeart/2005/8/layout/hierarchy2"/>
    <dgm:cxn modelId="{AC1434E1-0E0F-4039-A686-FACAFB0F9D8D}" type="presOf" srcId="{54122549-0AA1-4A79-879F-E6B4CC156897}" destId="{8B7C1587-85DE-404F-A486-BF8086E9E18F}" srcOrd="0" destOrd="0" presId="urn:microsoft.com/office/officeart/2005/8/layout/hierarchy2"/>
    <dgm:cxn modelId="{EC405329-A5B0-4124-9B1C-514ED7F6A7C1}" type="presParOf" srcId="{8B7C1587-85DE-404F-A486-BF8086E9E18F}" destId="{AB743DD0-0AEA-4458-9A24-1C06E0E8FAAE}" srcOrd="0" destOrd="0" presId="urn:microsoft.com/office/officeart/2005/8/layout/hierarchy2"/>
    <dgm:cxn modelId="{CF909AB4-1C13-436E-808E-EAB1B26D5F9A}" type="presOf" srcId="{54122549-0AA1-4A79-879F-E6B4CC156897}" destId="{AB743DD0-0AEA-4458-9A24-1C06E0E8FAAE}" srcOrd="1" destOrd="0" presId="urn:microsoft.com/office/officeart/2005/8/layout/hierarchy2"/>
    <dgm:cxn modelId="{F9CED103-F7F4-4C9A-BB0C-553ED7EDD792}" type="presParOf" srcId="{194832B0-D5DD-4275-A2FB-0BE7D5079E39}" destId="{B4D3061B-66E4-4E83-BB97-48F8D2661AB2}" srcOrd="1" destOrd="1" presId="urn:microsoft.com/office/officeart/2005/8/layout/hierarchy2"/>
    <dgm:cxn modelId="{1CD141DE-592D-487E-9DD5-D44B6D897CA3}" type="presParOf" srcId="{B4D3061B-66E4-4E83-BB97-48F8D2661AB2}" destId="{D6853F16-0614-4A8C-A664-8A06F0EAE0AB}" srcOrd="0" destOrd="1" presId="urn:microsoft.com/office/officeart/2005/8/layout/hierarchy2"/>
    <dgm:cxn modelId="{EFF884EC-B9B9-4B6D-9EDE-8004B1A55FD6}" type="presOf" srcId="{BECFF2A5-45E3-453D-968C-5E78BE74E511}" destId="{D6853F16-0614-4A8C-A664-8A06F0EAE0AB}" srcOrd="0" destOrd="0" presId="urn:microsoft.com/office/officeart/2005/8/layout/hierarchy2"/>
    <dgm:cxn modelId="{A7A00F69-C97A-4441-9531-84585679EA23}" type="presParOf" srcId="{B4D3061B-66E4-4E83-BB97-48F8D2661AB2}" destId="{9F12489F-C6D9-4BF3-A378-01D8289D3C24}" srcOrd="1" destOrd="1" presId="urn:microsoft.com/office/officeart/2005/8/layout/hierarchy2"/>
    <dgm:cxn modelId="{9415BDD7-5825-4916-9CA7-C7C0A011EE0F}" type="presParOf" srcId="{9F12489F-C6D9-4BF3-A378-01D8289D3C24}" destId="{3FF7A387-5275-42BC-BE70-DB2AF299DA10}" srcOrd="0" destOrd="1" presId="urn:microsoft.com/office/officeart/2005/8/layout/hierarchy2"/>
    <dgm:cxn modelId="{E19B6E3E-0D79-43B6-91B3-6ED5BD387C91}" type="presOf" srcId="{3F12C7BC-06D4-4E43-9634-7B921A31F093}" destId="{3FF7A387-5275-42BC-BE70-DB2AF299DA10}" srcOrd="0" destOrd="0" presId="urn:microsoft.com/office/officeart/2005/8/layout/hierarchy2"/>
    <dgm:cxn modelId="{8CFDCB90-51A8-4BEB-B825-DCE8FC3DA480}" type="presParOf" srcId="{3FF7A387-5275-42BC-BE70-DB2AF299DA10}" destId="{8E91F21D-EDE0-4701-8BA4-1074C8C97892}" srcOrd="0" destOrd="0" presId="urn:microsoft.com/office/officeart/2005/8/layout/hierarchy2"/>
    <dgm:cxn modelId="{40298E06-3C05-48CF-980D-F0EC85CAA48F}" type="presOf" srcId="{3F12C7BC-06D4-4E43-9634-7B921A31F093}" destId="{8E91F21D-EDE0-4701-8BA4-1074C8C97892}" srcOrd="1" destOrd="0" presId="urn:microsoft.com/office/officeart/2005/8/layout/hierarchy2"/>
    <dgm:cxn modelId="{D6C9CF71-8D7E-47BA-96C1-9EA51EE76CE4}" type="presParOf" srcId="{9F12489F-C6D9-4BF3-A378-01D8289D3C24}" destId="{72FA09D8-44F0-4136-9F3D-4D07136026C5}" srcOrd="1" destOrd="1" presId="urn:microsoft.com/office/officeart/2005/8/layout/hierarchy2"/>
    <dgm:cxn modelId="{C1DF401D-D370-4571-A9EA-8D795DBEF570}" type="presParOf" srcId="{72FA09D8-44F0-4136-9F3D-4D07136026C5}" destId="{C5148C92-0206-40B8-BB05-EE3D0B649E5F}" srcOrd="0" destOrd="1" presId="urn:microsoft.com/office/officeart/2005/8/layout/hierarchy2"/>
    <dgm:cxn modelId="{57C2D708-25FD-4D20-84B7-ADCDE458AB07}" type="presOf" srcId="{962F899D-599B-40B4-9D8C-AD1B2CA4F09E}" destId="{C5148C92-0206-40B8-BB05-EE3D0B649E5F}" srcOrd="0" destOrd="0" presId="urn:microsoft.com/office/officeart/2005/8/layout/hierarchy2"/>
    <dgm:cxn modelId="{7F2AE966-9B8F-4F03-A721-877E312AB324}" type="presParOf" srcId="{72FA09D8-44F0-4136-9F3D-4D07136026C5}" destId="{75460918-59F5-4AE5-81C3-C31BF8F1868A}" srcOrd="1" destOrd="1" presId="urn:microsoft.com/office/officeart/2005/8/layout/hierarchy2"/>
    <dgm:cxn modelId="{829227F1-B854-4806-80CA-35C123579D50}" type="presParOf" srcId="{9F12489F-C6D9-4BF3-A378-01D8289D3C24}" destId="{375C9F68-53FA-4DBF-862E-1505A1C907E2}" srcOrd="2" destOrd="1" presId="urn:microsoft.com/office/officeart/2005/8/layout/hierarchy2"/>
    <dgm:cxn modelId="{2DF967EC-AE27-4584-8AA7-24F6ACFE7F55}" type="presOf" srcId="{4FC5FCBC-FBA8-4625-90C5-0D707DE68421}" destId="{375C9F68-53FA-4DBF-862E-1505A1C907E2}" srcOrd="0" destOrd="0" presId="urn:microsoft.com/office/officeart/2005/8/layout/hierarchy2"/>
    <dgm:cxn modelId="{9D632717-EAFB-49B7-A05C-D725B10E9B17}" type="presParOf" srcId="{375C9F68-53FA-4DBF-862E-1505A1C907E2}" destId="{69377D31-A743-423D-BC7F-00ED60A0ECD0}" srcOrd="0" destOrd="2" presId="urn:microsoft.com/office/officeart/2005/8/layout/hierarchy2"/>
    <dgm:cxn modelId="{0502F8ED-DC56-4879-94E9-5B22ADC90B9F}" type="presOf" srcId="{4FC5FCBC-FBA8-4625-90C5-0D707DE68421}" destId="{69377D31-A743-423D-BC7F-00ED60A0ECD0}" srcOrd="1" destOrd="0" presId="urn:microsoft.com/office/officeart/2005/8/layout/hierarchy2"/>
    <dgm:cxn modelId="{8E077298-497A-4BB5-B726-D1AD910799D2}" type="presParOf" srcId="{9F12489F-C6D9-4BF3-A378-01D8289D3C24}" destId="{0682893A-ABAE-452E-83E6-E3DB6B8E16D4}" srcOrd="3" destOrd="1" presId="urn:microsoft.com/office/officeart/2005/8/layout/hierarchy2"/>
    <dgm:cxn modelId="{3B2AF490-1571-43AD-A163-26CEAAB7CB0C}" type="presParOf" srcId="{0682893A-ABAE-452E-83E6-E3DB6B8E16D4}" destId="{F616910F-A36A-41E7-B5AE-9E043003A53B}" srcOrd="0" destOrd="3" presId="urn:microsoft.com/office/officeart/2005/8/layout/hierarchy2"/>
    <dgm:cxn modelId="{1C8D8907-C043-4A14-9FA5-5B94726B5E6F}" type="presOf" srcId="{0B9C6E01-49C0-49AA-8FDF-163E5848CA9C}" destId="{F616910F-A36A-41E7-B5AE-9E043003A53B}" srcOrd="0" destOrd="0" presId="urn:microsoft.com/office/officeart/2005/8/layout/hierarchy2"/>
    <dgm:cxn modelId="{B361C684-DC81-4E77-8550-E8E90557BC0E}" type="presParOf" srcId="{0682893A-ABAE-452E-83E6-E3DB6B8E16D4}" destId="{20280F03-14CB-4512-9C34-B28DCE7A1852}" srcOrd="1" destOrd="3" presId="urn:microsoft.com/office/officeart/2005/8/layout/hierarchy2"/>
    <dgm:cxn modelId="{E76FDF91-1A33-4E72-A350-B330FB10CA79}" type="presParOf" srcId="{194832B0-D5DD-4275-A2FB-0BE7D5079E39}" destId="{FC92B96B-63E5-4D16-967D-C9180F9D8D8D}" srcOrd="2" destOrd="1" presId="urn:microsoft.com/office/officeart/2005/8/layout/hierarchy2"/>
    <dgm:cxn modelId="{0736FD5F-1582-4D60-91C5-90DBB6E60BDC}" type="presOf" srcId="{AC5B7D3B-598D-4284-9CE1-7A1909BEEBFB}" destId="{FC92B96B-63E5-4D16-967D-C9180F9D8D8D}" srcOrd="0" destOrd="0" presId="urn:microsoft.com/office/officeart/2005/8/layout/hierarchy2"/>
    <dgm:cxn modelId="{6291DDD8-789D-4640-A46E-EC47D8EFA360}" type="presParOf" srcId="{FC92B96B-63E5-4D16-967D-C9180F9D8D8D}" destId="{842CB512-6921-494C-8966-59EE9AE500E0}" srcOrd="0" destOrd="2" presId="urn:microsoft.com/office/officeart/2005/8/layout/hierarchy2"/>
    <dgm:cxn modelId="{1C275F42-F216-4D6B-9C59-D3A0E2F40AD2}" type="presOf" srcId="{AC5B7D3B-598D-4284-9CE1-7A1909BEEBFB}" destId="{842CB512-6921-494C-8966-59EE9AE500E0}" srcOrd="1" destOrd="0" presId="urn:microsoft.com/office/officeart/2005/8/layout/hierarchy2"/>
    <dgm:cxn modelId="{8DB96B8D-F4E6-4C57-9BB3-1AB3544ACD1F}" type="presParOf" srcId="{194832B0-D5DD-4275-A2FB-0BE7D5079E39}" destId="{40EED508-D21F-4534-97B8-5BC01378181C}" srcOrd="3" destOrd="1" presId="urn:microsoft.com/office/officeart/2005/8/layout/hierarchy2"/>
    <dgm:cxn modelId="{9088038C-0144-47AA-913D-71098468FAF1}" type="presParOf" srcId="{40EED508-D21F-4534-97B8-5BC01378181C}" destId="{56839B4B-E14E-40AB-BCFE-9B3C0D39765A}" srcOrd="0" destOrd="3" presId="urn:microsoft.com/office/officeart/2005/8/layout/hierarchy2"/>
    <dgm:cxn modelId="{0AE6E0B9-F639-4427-850B-EC35CA2AE319}" type="presOf" srcId="{DFC9B372-553F-4FD8-8146-7EFAA306E7F2}" destId="{56839B4B-E14E-40AB-BCFE-9B3C0D39765A}" srcOrd="0" destOrd="0" presId="urn:microsoft.com/office/officeart/2005/8/layout/hierarchy2"/>
    <dgm:cxn modelId="{B48DB092-CB3B-4362-B368-51FFC7DA4D27}" type="presParOf" srcId="{40EED508-D21F-4534-97B8-5BC01378181C}" destId="{3BBD6E1A-DD7C-4155-9B20-099311913EE4}" srcOrd="1" destOrd="3" presId="urn:microsoft.com/office/officeart/2005/8/layout/hierarchy2"/>
    <dgm:cxn modelId="{77CD8860-97FA-43C0-84EA-95638D2DA6DA}" type="presParOf" srcId="{3BBD6E1A-DD7C-4155-9B20-099311913EE4}" destId="{82FB17FE-CD68-449B-87B8-80B64F2B3E3D}" srcOrd="0" destOrd="1" presId="urn:microsoft.com/office/officeart/2005/8/layout/hierarchy2"/>
    <dgm:cxn modelId="{DFD2FD9C-0C57-48F2-AAF2-4B1A47926B20}" type="presOf" srcId="{FC4FFC0B-7BF4-4A65-BBDF-4B1F1520E4A8}" destId="{82FB17FE-CD68-449B-87B8-80B64F2B3E3D}" srcOrd="0" destOrd="0" presId="urn:microsoft.com/office/officeart/2005/8/layout/hierarchy2"/>
    <dgm:cxn modelId="{420E9695-0CE8-4B05-8FE3-EAEA50FAF755}" type="presParOf" srcId="{82FB17FE-CD68-449B-87B8-80B64F2B3E3D}" destId="{57324EF7-412A-4907-887C-8FCF05B8CF1E}" srcOrd="0" destOrd="0" presId="urn:microsoft.com/office/officeart/2005/8/layout/hierarchy2"/>
    <dgm:cxn modelId="{95D6C2AB-54AC-4DDB-9C80-23FD2583E219}" type="presOf" srcId="{FC4FFC0B-7BF4-4A65-BBDF-4B1F1520E4A8}" destId="{57324EF7-412A-4907-887C-8FCF05B8CF1E}" srcOrd="1" destOrd="0" presId="urn:microsoft.com/office/officeart/2005/8/layout/hierarchy2"/>
    <dgm:cxn modelId="{0A0C0682-E3F3-4E62-B843-6AF2FD64775C}" type="presParOf" srcId="{3BBD6E1A-DD7C-4155-9B20-099311913EE4}" destId="{C8C28DD9-15A0-4E79-8018-ABC5403370DD}" srcOrd="1" destOrd="1" presId="urn:microsoft.com/office/officeart/2005/8/layout/hierarchy2"/>
    <dgm:cxn modelId="{59FBB391-086E-423F-8C23-942F50FFCAD6}" type="presParOf" srcId="{C8C28DD9-15A0-4E79-8018-ABC5403370DD}" destId="{4D303034-B376-49E5-980C-583B59C83398}" srcOrd="0" destOrd="1" presId="urn:microsoft.com/office/officeart/2005/8/layout/hierarchy2"/>
    <dgm:cxn modelId="{C37077DE-9602-4F01-86F8-842A293930B4}" type="presOf" srcId="{90FBAD50-D67B-4927-932E-13012265051C}" destId="{4D303034-B376-49E5-980C-583B59C83398}" srcOrd="0" destOrd="0" presId="urn:microsoft.com/office/officeart/2005/8/layout/hierarchy2"/>
    <dgm:cxn modelId="{4D272E51-02E9-4B48-85A6-210DCF8C55A9}" type="presParOf" srcId="{C8C28DD9-15A0-4E79-8018-ABC5403370DD}" destId="{39301FBB-2D2F-42CB-9D2D-961F74C7EB7D}" srcOrd="1" destOrd="1" presId="urn:microsoft.com/office/officeart/2005/8/layout/hierarchy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213A3A-2657-45AB-B959-946038BFED44}">
      <dsp:nvSpPr>
        <dsp:cNvPr id="0" name=""/>
        <dsp:cNvSpPr/>
      </dsp:nvSpPr>
      <dsp:spPr>
        <a:xfrm>
          <a:off x="2470464" y="140827"/>
          <a:ext cx="2200448" cy="1100224"/>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zh-CN" altLang="en-US" sz="2100" kern="1200" dirty="0" smtClean="0"/>
            <a:t>刀路生成并模拟刀轨</a:t>
          </a:r>
          <a:endParaRPr lang="zh-CN" altLang="en-US" sz="2100" kern="1200" dirty="0"/>
        </a:p>
      </dsp:txBody>
      <dsp:txXfrm>
        <a:off x="2502688" y="173051"/>
        <a:ext cx="2136000" cy="1035776"/>
      </dsp:txXfrm>
    </dsp:sp>
    <dsp:sp modelId="{3FE7184B-4BEA-4F46-B4BC-C1254C041BD5}">
      <dsp:nvSpPr>
        <dsp:cNvPr id="0" name=""/>
        <dsp:cNvSpPr/>
      </dsp:nvSpPr>
      <dsp:spPr>
        <a:xfrm rot="2663538">
          <a:off x="4251860" y="1497016"/>
          <a:ext cx="1201163" cy="385078"/>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zh-CN" altLang="en-US" sz="1500" kern="1200"/>
        </a:p>
      </dsp:txBody>
      <dsp:txXfrm>
        <a:off x="4367383" y="1574032"/>
        <a:ext cx="970117" cy="231046"/>
      </dsp:txXfrm>
    </dsp:sp>
    <dsp:sp modelId="{E9647B40-3EC1-4516-B1FD-5A6D8F3D1EEE}">
      <dsp:nvSpPr>
        <dsp:cNvPr id="0" name=""/>
        <dsp:cNvSpPr/>
      </dsp:nvSpPr>
      <dsp:spPr>
        <a:xfrm>
          <a:off x="4728005" y="2289079"/>
          <a:ext cx="1471131" cy="510019"/>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zh-CN" altLang="en-US" sz="2100" kern="1200" dirty="0" smtClean="0"/>
            <a:t>刀轨模拟</a:t>
          </a:r>
          <a:endParaRPr lang="zh-CN" altLang="en-US" sz="2100" kern="1200" dirty="0"/>
        </a:p>
      </dsp:txBody>
      <dsp:txXfrm>
        <a:off x="4742943" y="2304017"/>
        <a:ext cx="1441255" cy="480143"/>
      </dsp:txXfrm>
    </dsp:sp>
    <dsp:sp modelId="{A971865C-31C4-4D7B-87A7-F0AB8063CA37}">
      <dsp:nvSpPr>
        <dsp:cNvPr id="0" name=""/>
        <dsp:cNvSpPr/>
      </dsp:nvSpPr>
      <dsp:spPr>
        <a:xfrm rot="10799984">
          <a:off x="2811039" y="2351558"/>
          <a:ext cx="1665648" cy="385078"/>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zh-CN" altLang="en-US" sz="1500" kern="1200"/>
        </a:p>
      </dsp:txBody>
      <dsp:txXfrm rot="10800000">
        <a:off x="2926562" y="2428574"/>
        <a:ext cx="1434602" cy="231046"/>
      </dsp:txXfrm>
    </dsp:sp>
    <dsp:sp modelId="{704DCBC8-AA02-4AE5-9F2B-DB30A206DCA0}">
      <dsp:nvSpPr>
        <dsp:cNvPr id="0" name=""/>
        <dsp:cNvSpPr/>
      </dsp:nvSpPr>
      <dsp:spPr>
        <a:xfrm>
          <a:off x="796479" y="2273451"/>
          <a:ext cx="1763241" cy="541310"/>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zh-CN" altLang="en-US" sz="2100" i="0" kern="1200" dirty="0" smtClean="0"/>
            <a:t>生成刀路</a:t>
          </a:r>
          <a:endParaRPr lang="zh-CN" altLang="en-US" sz="2100" i="0" kern="1200" dirty="0"/>
        </a:p>
      </dsp:txBody>
      <dsp:txXfrm>
        <a:off x="812333" y="2289305"/>
        <a:ext cx="1731533" cy="509602"/>
      </dsp:txXfrm>
    </dsp:sp>
    <dsp:sp modelId="{A60A8690-BAD4-4FDE-9DFA-E2533E72A73C}">
      <dsp:nvSpPr>
        <dsp:cNvPr id="0" name=""/>
        <dsp:cNvSpPr/>
      </dsp:nvSpPr>
      <dsp:spPr>
        <a:xfrm rot="18936179">
          <a:off x="1825521" y="1444445"/>
          <a:ext cx="1222483" cy="385078"/>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66750">
            <a:lnSpc>
              <a:spcPct val="90000"/>
            </a:lnSpc>
            <a:spcBef>
              <a:spcPct val="0"/>
            </a:spcBef>
            <a:spcAft>
              <a:spcPct val="35000"/>
            </a:spcAft>
          </a:pPr>
          <a:endParaRPr lang="zh-CN" altLang="en-US" sz="1500" kern="1200"/>
        </a:p>
      </dsp:txBody>
      <dsp:txXfrm>
        <a:off x="1941044" y="1521461"/>
        <a:ext cx="991437" cy="2310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E1DA55-20DC-417F-BC1B-5CBDD8B94958}">
      <dsp:nvSpPr>
        <dsp:cNvPr id="0" name=""/>
        <dsp:cNvSpPr/>
      </dsp:nvSpPr>
      <dsp:spPr>
        <a:xfrm>
          <a:off x="1070" y="1769419"/>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zh-CN" altLang="en-US" sz="3000" kern="1200" dirty="0" smtClean="0"/>
            <a:t>后处理</a:t>
          </a:r>
          <a:endParaRPr lang="zh-CN" altLang="en-US" sz="3000" kern="1200" dirty="0"/>
        </a:p>
      </dsp:txBody>
      <dsp:txXfrm>
        <a:off x="30507" y="1798856"/>
        <a:ext cx="1951230" cy="946178"/>
      </dsp:txXfrm>
    </dsp:sp>
    <dsp:sp modelId="{8B7C1587-85DE-404F-A486-BF8086E9E18F}">
      <dsp:nvSpPr>
        <dsp:cNvPr id="0" name=""/>
        <dsp:cNvSpPr/>
      </dsp:nvSpPr>
      <dsp:spPr>
        <a:xfrm rot="18770822">
          <a:off x="1822027" y="1815709"/>
          <a:ext cx="1182339" cy="45615"/>
        </a:xfrm>
        <a:custGeom>
          <a:avLst/>
          <a:gdLst/>
          <a:ahLst/>
          <a:cxnLst/>
          <a:rect l="0" t="0" r="0" b="0"/>
          <a:pathLst>
            <a:path>
              <a:moveTo>
                <a:pt x="0" y="22807"/>
              </a:moveTo>
              <a:lnTo>
                <a:pt x="1182339" y="228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p>
      </dsp:txBody>
      <dsp:txXfrm>
        <a:off x="2383638" y="1808958"/>
        <a:ext cx="59116" cy="59116"/>
      </dsp:txXfrm>
    </dsp:sp>
    <dsp:sp modelId="{D6853F16-0614-4A8C-A664-8A06F0EAE0AB}">
      <dsp:nvSpPr>
        <dsp:cNvPr id="0" name=""/>
        <dsp:cNvSpPr/>
      </dsp:nvSpPr>
      <dsp:spPr>
        <a:xfrm>
          <a:off x="2815217" y="902562"/>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zh-CN" altLang="en-US" sz="3000" kern="1200" dirty="0" smtClean="0"/>
            <a:t>后处理修改</a:t>
          </a:r>
          <a:endParaRPr lang="zh-CN" altLang="en-US" sz="3000" kern="1200" dirty="0"/>
        </a:p>
      </dsp:txBody>
      <dsp:txXfrm>
        <a:off x="2844654" y="931999"/>
        <a:ext cx="1951230" cy="946178"/>
      </dsp:txXfrm>
    </dsp:sp>
    <dsp:sp modelId="{3FF7A387-5275-42BC-BE70-DB2AF299DA10}">
      <dsp:nvSpPr>
        <dsp:cNvPr id="0" name=""/>
        <dsp:cNvSpPr/>
      </dsp:nvSpPr>
      <dsp:spPr>
        <a:xfrm rot="19457599">
          <a:off x="4732253" y="1093328"/>
          <a:ext cx="990180" cy="45615"/>
        </a:xfrm>
        <a:custGeom>
          <a:avLst/>
          <a:gdLst/>
          <a:ahLst/>
          <a:cxnLst/>
          <a:rect l="0" t="0" r="0" b="0"/>
          <a:pathLst>
            <a:path>
              <a:moveTo>
                <a:pt x="0" y="22807"/>
              </a:moveTo>
              <a:lnTo>
                <a:pt x="990180" y="228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p>
      </dsp:txBody>
      <dsp:txXfrm>
        <a:off x="5202588" y="1091381"/>
        <a:ext cx="49509" cy="49509"/>
      </dsp:txXfrm>
    </dsp:sp>
    <dsp:sp modelId="{C5148C92-0206-40B8-BB05-EE3D0B649E5F}">
      <dsp:nvSpPr>
        <dsp:cNvPr id="0" name=""/>
        <dsp:cNvSpPr/>
      </dsp:nvSpPr>
      <dsp:spPr>
        <a:xfrm>
          <a:off x="5629364" y="324657"/>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zh-CN" altLang="en-US" sz="3000" kern="1200" dirty="0" smtClean="0"/>
            <a:t>程序段开头与结尾</a:t>
          </a:r>
          <a:endParaRPr lang="zh-CN" altLang="en-US" sz="3000" kern="1200" dirty="0"/>
        </a:p>
      </dsp:txBody>
      <dsp:txXfrm>
        <a:off x="5658801" y="354094"/>
        <a:ext cx="1951230" cy="946178"/>
      </dsp:txXfrm>
    </dsp:sp>
    <dsp:sp modelId="{375C9F68-53FA-4DBF-862E-1505A1C907E2}">
      <dsp:nvSpPr>
        <dsp:cNvPr id="0" name=""/>
        <dsp:cNvSpPr/>
      </dsp:nvSpPr>
      <dsp:spPr>
        <a:xfrm rot="2142401">
          <a:off x="4732253" y="1671233"/>
          <a:ext cx="990180" cy="45615"/>
        </a:xfrm>
        <a:custGeom>
          <a:avLst/>
          <a:gdLst/>
          <a:ahLst/>
          <a:cxnLst/>
          <a:rect l="0" t="0" r="0" b="0"/>
          <a:pathLst>
            <a:path>
              <a:moveTo>
                <a:pt x="0" y="22807"/>
              </a:moveTo>
              <a:lnTo>
                <a:pt x="990180" y="228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p>
      </dsp:txBody>
      <dsp:txXfrm>
        <a:off x="5202588" y="1669286"/>
        <a:ext cx="49509" cy="49509"/>
      </dsp:txXfrm>
    </dsp:sp>
    <dsp:sp modelId="{F616910F-A36A-41E7-B5AE-9E043003A53B}">
      <dsp:nvSpPr>
        <dsp:cNvPr id="0" name=""/>
        <dsp:cNvSpPr/>
      </dsp:nvSpPr>
      <dsp:spPr>
        <a:xfrm>
          <a:off x="5629364" y="1480467"/>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altLang="zh-CN" sz="3000" kern="1200" dirty="0" smtClean="0"/>
            <a:t>G</a:t>
          </a:r>
          <a:r>
            <a:rPr lang="zh-CN" altLang="en-US" sz="3000" kern="1200" dirty="0" smtClean="0"/>
            <a:t>代码</a:t>
          </a:r>
          <a:r>
            <a:rPr lang="en-US" altLang="zh-CN" sz="3000" kern="1200" dirty="0" smtClean="0"/>
            <a:t>M</a:t>
          </a:r>
          <a:r>
            <a:rPr lang="zh-CN" altLang="en-US" sz="3000" kern="1200" dirty="0" smtClean="0"/>
            <a:t>代码</a:t>
          </a:r>
          <a:endParaRPr lang="zh-CN" altLang="en-US" sz="3000" kern="1200" dirty="0"/>
        </a:p>
      </dsp:txBody>
      <dsp:txXfrm>
        <a:off x="5658801" y="1509904"/>
        <a:ext cx="1951230" cy="946178"/>
      </dsp:txXfrm>
    </dsp:sp>
    <dsp:sp modelId="{FC92B96B-63E5-4D16-967D-C9180F9D8D8D}">
      <dsp:nvSpPr>
        <dsp:cNvPr id="0" name=""/>
        <dsp:cNvSpPr/>
      </dsp:nvSpPr>
      <dsp:spPr>
        <a:xfrm rot="2829178">
          <a:off x="1822027" y="2682567"/>
          <a:ext cx="1182339" cy="45615"/>
        </a:xfrm>
        <a:custGeom>
          <a:avLst/>
          <a:gdLst/>
          <a:ahLst/>
          <a:cxnLst/>
          <a:rect l="0" t="0" r="0" b="0"/>
          <a:pathLst>
            <a:path>
              <a:moveTo>
                <a:pt x="0" y="22807"/>
              </a:moveTo>
              <a:lnTo>
                <a:pt x="1182339" y="228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p>
      </dsp:txBody>
      <dsp:txXfrm>
        <a:off x="2383638" y="2675816"/>
        <a:ext cx="59116" cy="59116"/>
      </dsp:txXfrm>
    </dsp:sp>
    <dsp:sp modelId="{56839B4B-E14E-40AB-BCFE-9B3C0D39765A}">
      <dsp:nvSpPr>
        <dsp:cNvPr id="0" name=""/>
        <dsp:cNvSpPr/>
      </dsp:nvSpPr>
      <dsp:spPr>
        <a:xfrm>
          <a:off x="2815217" y="2636277"/>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zh-CN" altLang="en-US" sz="3000" kern="1200" dirty="0" smtClean="0"/>
            <a:t>刀路输出</a:t>
          </a:r>
          <a:endParaRPr lang="zh-CN" altLang="en-US" sz="3000" kern="1200" dirty="0"/>
        </a:p>
      </dsp:txBody>
      <dsp:txXfrm>
        <a:off x="2844654" y="2665714"/>
        <a:ext cx="1951230" cy="946178"/>
      </dsp:txXfrm>
    </dsp:sp>
    <dsp:sp modelId="{82FB17FE-CD68-449B-87B8-80B64F2B3E3D}">
      <dsp:nvSpPr>
        <dsp:cNvPr id="0" name=""/>
        <dsp:cNvSpPr/>
      </dsp:nvSpPr>
      <dsp:spPr>
        <a:xfrm>
          <a:off x="4825322" y="3115996"/>
          <a:ext cx="804041" cy="45615"/>
        </a:xfrm>
        <a:custGeom>
          <a:avLst/>
          <a:gdLst/>
          <a:ahLst/>
          <a:cxnLst/>
          <a:rect l="0" t="0" r="0" b="0"/>
          <a:pathLst>
            <a:path>
              <a:moveTo>
                <a:pt x="0" y="22807"/>
              </a:moveTo>
              <a:lnTo>
                <a:pt x="804041" y="228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p>
      </dsp:txBody>
      <dsp:txXfrm>
        <a:off x="5207242" y="3118702"/>
        <a:ext cx="40202" cy="40202"/>
      </dsp:txXfrm>
    </dsp:sp>
    <dsp:sp modelId="{4D303034-B376-49E5-980C-583B59C83398}">
      <dsp:nvSpPr>
        <dsp:cNvPr id="0" name=""/>
        <dsp:cNvSpPr/>
      </dsp:nvSpPr>
      <dsp:spPr>
        <a:xfrm>
          <a:off x="5629364" y="2636277"/>
          <a:ext cx="2010104" cy="1005052"/>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1333500">
            <a:lnSpc>
              <a:spcPct val="90000"/>
            </a:lnSpc>
            <a:spcBef>
              <a:spcPct val="0"/>
            </a:spcBef>
            <a:spcAft>
              <a:spcPct val="35000"/>
            </a:spcAft>
          </a:pPr>
          <a:r>
            <a:rPr lang="en-US" altLang="zh-CN" sz="3000" kern="1200" dirty="0" smtClean="0"/>
            <a:t>NC</a:t>
          </a:r>
          <a:r>
            <a:rPr lang="zh-CN" altLang="en-US" sz="3000" kern="1200" dirty="0" smtClean="0"/>
            <a:t>程序</a:t>
          </a:r>
          <a:endParaRPr lang="zh-CN" altLang="en-US" sz="3000" kern="1200" dirty="0"/>
        </a:p>
      </dsp:txBody>
      <dsp:txXfrm>
        <a:off x="5658801" y="2665714"/>
        <a:ext cx="1951230" cy="946178"/>
      </dsp:txXfrm>
    </dsp:sp>
  </dsp:spTree>
</dsp:drawing>
</file>

<file path=ppt/diagrams/layout1.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Sty" val="arr"/>
                    <dgm:param type="endSty" val="arr"/>
                    <dgm:param type="begPts" val="radial"/>
                    <dgm:param type="endPts" val="radial"/>
                  </dgm:alg>
                </dgm:if>
                <dgm:else name="Name8">
                  <dgm:alg type="conn">
                    <dgm:param type="begSty" val="arr"/>
                    <dgm:param type="endSty" val="arr"/>
                    <dgm:param type="begPts" val="auto"/>
                    <dgm:param type="endPts" val="auto"/>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rSet qsTypeId="urn:microsoft.com/office/officeart/2005/8/quickstyle/simple5"/>
        </dgm:pt>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endSty" val="noArr"/>
                        <dgm:param type="begPts" val="midR"/>
                        <dgm:param type="endPts" val="midL"/>
                      </dgm:alg>
                    </dgm:if>
                    <dgm:else name="Name14">
                      <dgm:alg type="conn">
                        <dgm:param type="dim" val="1D"/>
                        <dgm:param type="endSty" val="noArr"/>
                        <dgm:param type="begPts" val="midL"/>
                        <dgm:param type="endPts" val="mid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jpeg>
</file>

<file path=ppt/media/image31.png>
</file>

<file path=ppt/media/image32.png>
</file>

<file path=ppt/media/image33.jpeg>
</file>

<file path=ppt/media/image4.png>
</file>

<file path=ppt/media/image5.png>
</file>

<file path=ppt/media/image6.png>
</file>

<file path=ppt/media/image7.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35" name=""/>
        <p:cNvGrpSpPr/>
        <p:nvPr/>
      </p:nvGrpSpPr>
      <p:grpSpPr>
        <a:xfrm>
          <a:off x="0" y="0"/>
          <a:ext cx="0" cy="0"/>
          <a:chOff x="0" y="0"/>
          <a:chExt cx="0" cy="0"/>
        </a:xfrm>
      </p:grpSpPr>
      <p:sp>
        <p:nvSpPr>
          <p:cNvPr id="1048854"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855"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F1D6C0-1C97-46CA-9BB2-4A28AB36F263}" type="datetimeFigureOut">
              <a:rPr lang="zh-CN" altLang="en-US" smtClean="0"/>
            </a:fld>
            <a:endParaRPr lang="zh-CN" altLang="en-US"/>
          </a:p>
        </p:txBody>
      </p:sp>
      <p:sp>
        <p:nvSpPr>
          <p:cNvPr id="1048856"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p>
            <a:endParaRPr lang="zh-CN" altLang="en-US"/>
          </a:p>
        </p:txBody>
      </p:sp>
      <p:sp>
        <p:nvSpPr>
          <p:cNvPr id="1048857"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58"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859"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2BD0F3-3D26-4378-AF47-558B34F4D54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46" name="幻灯片图像占位符 1"/>
          <p:cNvSpPr>
            <a:spLocks noGrp="1" noRot="1" noChangeAspect="1"/>
          </p:cNvSpPr>
          <p:nvPr>
            <p:ph type="sldImg"/>
          </p:nvPr>
        </p:nvSpPr>
        <p:spPr>
          <a:xfrm>
            <a:off x="381000" y="685800"/>
            <a:ext cx="6096000" cy="3429000"/>
          </a:xfrm>
        </p:spPr>
      </p:sp>
      <p:sp>
        <p:nvSpPr>
          <p:cNvPr id="1048647" name="备注占位符 2"/>
          <p:cNvSpPr>
            <a:spLocks noGrp="1"/>
          </p:cNvSpPr>
          <p:nvPr>
            <p:ph type="body" idx="1"/>
          </p:nvPr>
        </p:nvSpPr>
        <p:spPr/>
        <p:txBody>
          <a:bodyPr/>
          <a:p>
            <a:r>
              <a:rPr lang="zh-CN" altLang="en-US" dirty="0"/>
              <a:t> 版权声明：</a:t>
            </a:r>
            <a:r>
              <a:rPr lang="en-US" altLang="zh-CN" dirty="0"/>
              <a:t>300</a:t>
            </a:r>
            <a:r>
              <a:rPr lang="zh-CN" altLang="en-US" dirty="0"/>
              <a:t>套精品模板商业授权，请联系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1048648" name="灯片编号占位符 3"/>
          <p:cNvSpPr>
            <a:spLocks noGrp="1"/>
          </p:cNvSpPr>
          <p:nvPr>
            <p:ph type="sldNum" sz="quarter" idx="10"/>
          </p:nvPr>
        </p:nvSpPr>
        <p:spPr/>
        <p:txBody>
          <a:bodyPr/>
          <a:p>
            <a:fld id="{C179FA90-D01C-4C56-BD10-9364D314563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78" name="幻灯片图像占位符 1"/>
          <p:cNvSpPr>
            <a:spLocks noGrp="1" noRot="1" noChangeAspect="1"/>
          </p:cNvSpPr>
          <p:nvPr>
            <p:ph type="sldImg"/>
          </p:nvPr>
        </p:nvSpPr>
        <p:spPr>
          <a:xfrm>
            <a:off x="381000" y="685800"/>
            <a:ext cx="6096000" cy="3429000"/>
          </a:xfrm>
        </p:spPr>
      </p:sp>
      <p:sp>
        <p:nvSpPr>
          <p:cNvPr id="1048679" name="备注占位符 2"/>
          <p:cNvSpPr>
            <a:spLocks noGrp="1"/>
          </p:cNvSpPr>
          <p:nvPr>
            <p:ph type="body" idx="1"/>
          </p:nvPr>
        </p:nvSpPr>
        <p:spPr/>
        <p:txBody>
          <a:bodyPr/>
          <a:p>
            <a:r>
              <a:rPr lang="zh-CN" altLang="en-US" dirty="0"/>
              <a:t> 版权声明：</a:t>
            </a:r>
            <a:r>
              <a:rPr lang="en-US" altLang="zh-CN" dirty="0"/>
              <a:t>300</a:t>
            </a:r>
            <a:r>
              <a:rPr lang="zh-CN" altLang="en-US" dirty="0"/>
              <a:t>套精品模板商业授权，请联系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1048680" name="灯片编号占位符 3"/>
          <p:cNvSpPr>
            <a:spLocks noGrp="1"/>
          </p:cNvSpPr>
          <p:nvPr>
            <p:ph type="sldNum" sz="quarter" idx="10"/>
          </p:nvPr>
        </p:nvSpPr>
        <p:spPr/>
        <p:txBody>
          <a:bodyPr/>
          <a:p>
            <a:fld id="{C179FA90-D01C-4C56-BD10-9364D314563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685" name="幻灯片图像占位符 1"/>
          <p:cNvSpPr>
            <a:spLocks noGrp="1" noRot="1" noChangeAspect="1"/>
          </p:cNvSpPr>
          <p:nvPr>
            <p:ph type="sldImg"/>
          </p:nvPr>
        </p:nvSpPr>
        <p:spPr>
          <a:xfrm>
            <a:off x="381000" y="685800"/>
            <a:ext cx="6096000" cy="3429000"/>
          </a:xfrm>
        </p:spPr>
      </p:sp>
      <p:sp>
        <p:nvSpPr>
          <p:cNvPr id="1048686" name="备注占位符 2"/>
          <p:cNvSpPr>
            <a:spLocks noGrp="1"/>
          </p:cNvSpPr>
          <p:nvPr>
            <p:ph type="body" idx="1"/>
          </p:nvPr>
        </p:nvSpPr>
        <p:spPr/>
        <p:txBody>
          <a:bodyPr/>
          <a:p>
            <a:r>
              <a:rPr lang="zh-CN" altLang="en-US" dirty="0"/>
              <a:t> 版权声明：</a:t>
            </a:r>
            <a:r>
              <a:rPr lang="en-US" altLang="zh-CN" dirty="0"/>
              <a:t>300</a:t>
            </a:r>
            <a:r>
              <a:rPr lang="zh-CN" altLang="en-US" dirty="0"/>
              <a:t>套精品模板商业授权，请联系</a:t>
            </a:r>
            <a:r>
              <a:rPr lang="en-US" altLang="zh-CN" dirty="0"/>
              <a:t>【</a:t>
            </a:r>
            <a:r>
              <a:rPr lang="zh-CN" altLang="en-US" dirty="0"/>
              <a:t>锐旗设计</a:t>
            </a:r>
            <a:r>
              <a:rPr lang="en-US" altLang="zh-CN" dirty="0"/>
              <a:t>】:https://9ppt.taobao.com</a:t>
            </a:r>
            <a:r>
              <a:rPr lang="zh-CN" altLang="en-US" dirty="0"/>
              <a:t>，专业</a:t>
            </a:r>
            <a:r>
              <a:rPr lang="en-US" altLang="zh-CN" dirty="0"/>
              <a:t>PPT</a:t>
            </a:r>
            <a:r>
              <a:rPr lang="zh-CN" altLang="en-US" dirty="0"/>
              <a:t>老师为你解决所有</a:t>
            </a:r>
            <a:r>
              <a:rPr lang="en-US" altLang="zh-CN" dirty="0"/>
              <a:t>PPT</a:t>
            </a:r>
            <a:r>
              <a:rPr lang="zh-CN" altLang="en-US" dirty="0"/>
              <a:t>问题！</a:t>
            </a:r>
            <a:endParaRPr lang="zh-CN" altLang="en-US" dirty="0"/>
          </a:p>
        </p:txBody>
      </p:sp>
      <p:sp>
        <p:nvSpPr>
          <p:cNvPr id="1048687" name="灯片编号占位符 3"/>
          <p:cNvSpPr>
            <a:spLocks noGrp="1"/>
          </p:cNvSpPr>
          <p:nvPr>
            <p:ph type="sldNum" sz="quarter" idx="10"/>
          </p:nvPr>
        </p:nvSpPr>
        <p:spPr/>
        <p:txBody>
          <a:bodyPr/>
          <a:p>
            <a:fld id="{C179FA90-D01C-4C56-BD10-9364D314563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24" name=""/>
        <p:cNvGrpSpPr/>
        <p:nvPr/>
      </p:nvGrpSpPr>
      <p:grpSpPr>
        <a:xfrm>
          <a:off x="0" y="0"/>
          <a:ext cx="0" cy="0"/>
          <a:chOff x="0" y="0"/>
          <a:chExt cx="0" cy="0"/>
        </a:xfrm>
      </p:grpSpPr>
      <p:sp>
        <p:nvSpPr>
          <p:cNvPr id="104858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104858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1048584" name="日期占位符 3"/>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585" name="页脚占位符 4"/>
          <p:cNvSpPr>
            <a:spLocks noGrp="1"/>
          </p:cNvSpPr>
          <p:nvPr>
            <p:ph type="ftr" sz="quarter" idx="11"/>
          </p:nvPr>
        </p:nvSpPr>
        <p:spPr/>
        <p:txBody>
          <a:bodyPr/>
          <a:p>
            <a:endParaRPr lang="zh-CN" altLang="en-US"/>
          </a:p>
        </p:txBody>
      </p:sp>
      <p:sp>
        <p:nvSpPr>
          <p:cNvPr id="1048586" name="灯片编号占位符 5"/>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31" name=""/>
        <p:cNvGrpSpPr/>
        <p:nvPr/>
      </p:nvGrpSpPr>
      <p:grpSpPr>
        <a:xfrm>
          <a:off x="0" y="0"/>
          <a:ext cx="0" cy="0"/>
          <a:chOff x="0" y="0"/>
          <a:chExt cx="0" cy="0"/>
        </a:xfrm>
      </p:grpSpPr>
      <p:sp>
        <p:nvSpPr>
          <p:cNvPr id="1048830" name="标题 1"/>
          <p:cNvSpPr>
            <a:spLocks noGrp="1"/>
          </p:cNvSpPr>
          <p:nvPr>
            <p:ph type="title"/>
          </p:nvPr>
        </p:nvSpPr>
        <p:spPr/>
        <p:txBody>
          <a:bodyPr/>
          <a:p>
            <a:r>
              <a:rPr lang="zh-CN" altLang="en-US"/>
              <a:t>单击此处编辑母版标题样式</a:t>
            </a:r>
            <a:endParaRPr lang="zh-CN" altLang="en-US"/>
          </a:p>
        </p:txBody>
      </p:sp>
      <p:sp>
        <p:nvSpPr>
          <p:cNvPr id="1048831" name="竖排文字占位符 2"/>
          <p:cNvSpPr>
            <a:spLocks noGrp="1"/>
          </p:cNvSpPr>
          <p:nvPr>
            <p:ph type="body" orient="vert" idx="1"/>
          </p:nvPr>
        </p:nvSpPr>
        <p:spPr/>
        <p:txBody>
          <a:bodyPr vert="eaVert"/>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32" name="日期占位符 3"/>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33" name="页脚占位符 4"/>
          <p:cNvSpPr>
            <a:spLocks noGrp="1"/>
          </p:cNvSpPr>
          <p:nvPr>
            <p:ph type="ftr" sz="quarter" idx="11"/>
          </p:nvPr>
        </p:nvSpPr>
        <p:spPr/>
        <p:txBody>
          <a:bodyPr/>
          <a:p>
            <a:endParaRPr lang="zh-CN" altLang="en-US"/>
          </a:p>
        </p:txBody>
      </p:sp>
      <p:sp>
        <p:nvSpPr>
          <p:cNvPr id="1048834" name="灯片编号占位符 5"/>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29" name=""/>
        <p:cNvGrpSpPr/>
        <p:nvPr/>
      </p:nvGrpSpPr>
      <p:grpSpPr>
        <a:xfrm>
          <a:off x="0" y="0"/>
          <a:ext cx="0" cy="0"/>
          <a:chOff x="0" y="0"/>
          <a:chExt cx="0" cy="0"/>
        </a:xfrm>
      </p:grpSpPr>
      <p:sp>
        <p:nvSpPr>
          <p:cNvPr id="1048819" name="竖排标题 1"/>
          <p:cNvSpPr>
            <a:spLocks noGrp="1"/>
          </p:cNvSpPr>
          <p:nvPr>
            <p:ph type="title" orient="vert"/>
          </p:nvPr>
        </p:nvSpPr>
        <p:spPr>
          <a:xfrm>
            <a:off x="8724900" y="365125"/>
            <a:ext cx="2628900" cy="5811838"/>
          </a:xfrm>
        </p:spPr>
        <p:txBody>
          <a:bodyPr vert="eaVert"/>
          <a:p>
            <a:r>
              <a:rPr lang="zh-CN" altLang="en-US"/>
              <a:t>单击此处编辑母版标题样式</a:t>
            </a:r>
            <a:endParaRPr lang="zh-CN" altLang="en-US"/>
          </a:p>
        </p:txBody>
      </p:sp>
      <p:sp>
        <p:nvSpPr>
          <p:cNvPr id="1048820" name="竖排文字占位符 2"/>
          <p:cNvSpPr>
            <a:spLocks noGrp="1"/>
          </p:cNvSpPr>
          <p:nvPr>
            <p:ph type="body" orient="vert" idx="1"/>
          </p:nvPr>
        </p:nvSpPr>
        <p:spPr>
          <a:xfrm>
            <a:off x="838200" y="365125"/>
            <a:ext cx="7734300" cy="5811838"/>
          </a:xfrm>
        </p:spPr>
        <p:txBody>
          <a:bodyPr vert="eaVert"/>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21" name="日期占位符 3"/>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22" name="页脚占位符 4"/>
          <p:cNvSpPr>
            <a:spLocks noGrp="1"/>
          </p:cNvSpPr>
          <p:nvPr>
            <p:ph type="ftr" sz="quarter" idx="11"/>
          </p:nvPr>
        </p:nvSpPr>
        <p:spPr/>
        <p:txBody>
          <a:bodyPr/>
          <a:p>
            <a:endParaRPr lang="zh-CN" altLang="en-US"/>
          </a:p>
        </p:txBody>
      </p:sp>
      <p:sp>
        <p:nvSpPr>
          <p:cNvPr id="1048823" name="灯片编号占位符 5"/>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45" name=""/>
        <p:cNvGrpSpPr/>
        <p:nvPr/>
      </p:nvGrpSpPr>
      <p:grpSpPr>
        <a:xfrm>
          <a:off x="0" y="0"/>
          <a:ext cx="0" cy="0"/>
          <a:chOff x="0" y="0"/>
          <a:chExt cx="0" cy="0"/>
        </a:xfrm>
      </p:grpSpPr>
      <p:sp>
        <p:nvSpPr>
          <p:cNvPr id="1048595" name="标题 1"/>
          <p:cNvSpPr>
            <a:spLocks noGrp="1"/>
          </p:cNvSpPr>
          <p:nvPr>
            <p:ph type="title"/>
          </p:nvPr>
        </p:nvSpPr>
        <p:spPr/>
        <p:txBody>
          <a:bodyPr/>
          <a:p>
            <a:r>
              <a:rPr lang="zh-CN" altLang="en-US"/>
              <a:t>单击此处编辑母版标题样式</a:t>
            </a:r>
            <a:endParaRPr lang="zh-CN" altLang="en-US"/>
          </a:p>
        </p:txBody>
      </p:sp>
      <p:sp>
        <p:nvSpPr>
          <p:cNvPr id="1048596" name="内容占位符 2"/>
          <p:cNvSpPr>
            <a:spLocks noGrp="1"/>
          </p:cNvSpPr>
          <p:nvPr>
            <p:ph idx="1"/>
          </p:nvPr>
        </p:nvSpPr>
        <p:spPr/>
        <p:txBody>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597" name="日期占位符 3"/>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598" name="页脚占位符 4"/>
          <p:cNvSpPr>
            <a:spLocks noGrp="1"/>
          </p:cNvSpPr>
          <p:nvPr>
            <p:ph type="ftr" sz="quarter" idx="11"/>
          </p:nvPr>
        </p:nvSpPr>
        <p:spPr/>
        <p:txBody>
          <a:bodyPr/>
          <a:p>
            <a:endParaRPr lang="zh-CN" altLang="en-US"/>
          </a:p>
        </p:txBody>
      </p:sp>
      <p:sp>
        <p:nvSpPr>
          <p:cNvPr id="1048599" name="灯片编号占位符 5"/>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32" name=""/>
        <p:cNvGrpSpPr/>
        <p:nvPr/>
      </p:nvGrpSpPr>
      <p:grpSpPr>
        <a:xfrm>
          <a:off x="0" y="0"/>
          <a:ext cx="0" cy="0"/>
          <a:chOff x="0" y="0"/>
          <a:chExt cx="0" cy="0"/>
        </a:xfrm>
      </p:grpSpPr>
      <p:sp>
        <p:nvSpPr>
          <p:cNvPr id="1048835"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1048836"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1048837" name="日期占位符 3"/>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38" name="页脚占位符 4"/>
          <p:cNvSpPr>
            <a:spLocks noGrp="1"/>
          </p:cNvSpPr>
          <p:nvPr>
            <p:ph type="ftr" sz="quarter" idx="11"/>
          </p:nvPr>
        </p:nvSpPr>
        <p:spPr/>
        <p:txBody>
          <a:bodyPr/>
          <a:p>
            <a:endParaRPr lang="zh-CN" altLang="en-US"/>
          </a:p>
        </p:txBody>
      </p:sp>
      <p:sp>
        <p:nvSpPr>
          <p:cNvPr id="1048839" name="灯片编号占位符 5"/>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33" name=""/>
        <p:cNvGrpSpPr/>
        <p:nvPr/>
      </p:nvGrpSpPr>
      <p:grpSpPr>
        <a:xfrm>
          <a:off x="0" y="0"/>
          <a:ext cx="0" cy="0"/>
          <a:chOff x="0" y="0"/>
          <a:chExt cx="0" cy="0"/>
        </a:xfrm>
      </p:grpSpPr>
      <p:sp>
        <p:nvSpPr>
          <p:cNvPr id="1048840" name="标题 1"/>
          <p:cNvSpPr>
            <a:spLocks noGrp="1"/>
          </p:cNvSpPr>
          <p:nvPr>
            <p:ph type="title"/>
          </p:nvPr>
        </p:nvSpPr>
        <p:spPr/>
        <p:txBody>
          <a:bodyPr/>
          <a:p>
            <a:r>
              <a:rPr lang="zh-CN" altLang="en-US"/>
              <a:t>单击此处编辑母版标题样式</a:t>
            </a:r>
            <a:endParaRPr lang="zh-CN" altLang="en-US"/>
          </a:p>
        </p:txBody>
      </p:sp>
      <p:sp>
        <p:nvSpPr>
          <p:cNvPr id="1048841" name="内容占位符 2"/>
          <p:cNvSpPr>
            <a:spLocks noGrp="1"/>
          </p:cNvSpPr>
          <p:nvPr>
            <p:ph sz="half" idx="1"/>
          </p:nvPr>
        </p:nvSpPr>
        <p:spPr>
          <a:xfrm>
            <a:off x="838200" y="1825625"/>
            <a:ext cx="5181600" cy="4351338"/>
          </a:xfrm>
        </p:spPr>
        <p:txBody>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42" name="内容占位符 3"/>
          <p:cNvSpPr>
            <a:spLocks noGrp="1"/>
          </p:cNvSpPr>
          <p:nvPr>
            <p:ph sz="half" idx="2"/>
          </p:nvPr>
        </p:nvSpPr>
        <p:spPr>
          <a:xfrm>
            <a:off x="6172200" y="1825625"/>
            <a:ext cx="5181600" cy="4351338"/>
          </a:xfrm>
        </p:spPr>
        <p:txBody>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43" name="日期占位符 4"/>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44" name="页脚占位符 5"/>
          <p:cNvSpPr>
            <a:spLocks noGrp="1"/>
          </p:cNvSpPr>
          <p:nvPr>
            <p:ph type="ftr" sz="quarter" idx="11"/>
          </p:nvPr>
        </p:nvSpPr>
        <p:spPr/>
        <p:txBody>
          <a:bodyPr/>
          <a:p>
            <a:endParaRPr lang="zh-CN" altLang="en-US"/>
          </a:p>
        </p:txBody>
      </p:sp>
      <p:sp>
        <p:nvSpPr>
          <p:cNvPr id="1048845" name="灯片编号占位符 6"/>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34" name=""/>
        <p:cNvGrpSpPr/>
        <p:nvPr/>
      </p:nvGrpSpPr>
      <p:grpSpPr>
        <a:xfrm>
          <a:off x="0" y="0"/>
          <a:ext cx="0" cy="0"/>
          <a:chOff x="0" y="0"/>
          <a:chExt cx="0" cy="0"/>
        </a:xfrm>
      </p:grpSpPr>
      <p:sp>
        <p:nvSpPr>
          <p:cNvPr id="1048846" name="标题 1"/>
          <p:cNvSpPr>
            <a:spLocks noGrp="1"/>
          </p:cNvSpPr>
          <p:nvPr>
            <p:ph type="title"/>
          </p:nvPr>
        </p:nvSpPr>
        <p:spPr>
          <a:xfrm>
            <a:off x="839788" y="365125"/>
            <a:ext cx="10515600" cy="1325563"/>
          </a:xfrm>
        </p:spPr>
        <p:txBody>
          <a:bodyPr/>
          <a:p>
            <a:r>
              <a:rPr lang="zh-CN" altLang="en-US"/>
              <a:t>单击此处编辑母版标题样式</a:t>
            </a:r>
            <a:endParaRPr lang="zh-CN" altLang="en-US"/>
          </a:p>
        </p:txBody>
      </p:sp>
      <p:sp>
        <p:nvSpPr>
          <p:cNvPr id="1048847"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1048848" name="内容占位符 3"/>
          <p:cNvSpPr>
            <a:spLocks noGrp="1"/>
          </p:cNvSpPr>
          <p:nvPr>
            <p:ph sz="half" idx="2"/>
          </p:nvPr>
        </p:nvSpPr>
        <p:spPr>
          <a:xfrm>
            <a:off x="839788" y="2505075"/>
            <a:ext cx="5157787" cy="3684588"/>
          </a:xfrm>
        </p:spPr>
        <p:txBody>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49"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1048850" name="内容占位符 5"/>
          <p:cNvSpPr>
            <a:spLocks noGrp="1"/>
          </p:cNvSpPr>
          <p:nvPr>
            <p:ph sz="quarter" idx="4"/>
          </p:nvPr>
        </p:nvSpPr>
        <p:spPr>
          <a:xfrm>
            <a:off x="6172200" y="2505075"/>
            <a:ext cx="5183188" cy="3684588"/>
          </a:xfrm>
        </p:spPr>
        <p:txBody>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851" name="日期占位符 6"/>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52" name="页脚占位符 7"/>
          <p:cNvSpPr>
            <a:spLocks noGrp="1"/>
          </p:cNvSpPr>
          <p:nvPr>
            <p:ph type="ftr" sz="quarter" idx="11"/>
          </p:nvPr>
        </p:nvSpPr>
        <p:spPr/>
        <p:txBody>
          <a:bodyPr/>
          <a:p>
            <a:endParaRPr lang="zh-CN" altLang="en-US"/>
          </a:p>
        </p:txBody>
      </p:sp>
      <p:sp>
        <p:nvSpPr>
          <p:cNvPr id="1048853" name="灯片编号占位符 8"/>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28" name=""/>
        <p:cNvGrpSpPr/>
        <p:nvPr/>
      </p:nvGrpSpPr>
      <p:grpSpPr>
        <a:xfrm>
          <a:off x="0" y="0"/>
          <a:ext cx="0" cy="0"/>
          <a:chOff x="0" y="0"/>
          <a:chExt cx="0" cy="0"/>
        </a:xfrm>
      </p:grpSpPr>
      <p:sp>
        <p:nvSpPr>
          <p:cNvPr id="1048815" name="标题 1"/>
          <p:cNvSpPr>
            <a:spLocks noGrp="1"/>
          </p:cNvSpPr>
          <p:nvPr>
            <p:ph type="title"/>
          </p:nvPr>
        </p:nvSpPr>
        <p:spPr/>
        <p:txBody>
          <a:bodyPr/>
          <a:p>
            <a:r>
              <a:rPr lang="zh-CN" altLang="en-US"/>
              <a:t>单击此处编辑母版标题样式</a:t>
            </a:r>
            <a:endParaRPr lang="zh-CN" altLang="en-US"/>
          </a:p>
        </p:txBody>
      </p:sp>
      <p:sp>
        <p:nvSpPr>
          <p:cNvPr id="1048816" name="日期占位符 2"/>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17" name="页脚占位符 3"/>
          <p:cNvSpPr>
            <a:spLocks noGrp="1"/>
          </p:cNvSpPr>
          <p:nvPr>
            <p:ph type="ftr" sz="quarter" idx="11"/>
          </p:nvPr>
        </p:nvSpPr>
        <p:spPr/>
        <p:txBody>
          <a:bodyPr/>
          <a:p>
            <a:endParaRPr lang="zh-CN" altLang="en-US"/>
          </a:p>
        </p:txBody>
      </p:sp>
      <p:sp>
        <p:nvSpPr>
          <p:cNvPr id="1048818" name="灯片编号占位符 4"/>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52" name=""/>
        <p:cNvGrpSpPr/>
        <p:nvPr/>
      </p:nvGrpSpPr>
      <p:grpSpPr>
        <a:xfrm>
          <a:off x="0" y="0"/>
          <a:ext cx="0" cy="0"/>
          <a:chOff x="0" y="0"/>
          <a:chExt cx="0" cy="0"/>
        </a:xfrm>
      </p:grpSpPr>
      <p:sp>
        <p:nvSpPr>
          <p:cNvPr id="1048614" name="日期占位符 1"/>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615" name="页脚占位符 2"/>
          <p:cNvSpPr>
            <a:spLocks noGrp="1"/>
          </p:cNvSpPr>
          <p:nvPr>
            <p:ph type="ftr" sz="quarter" idx="11"/>
          </p:nvPr>
        </p:nvSpPr>
        <p:spPr/>
        <p:txBody>
          <a:bodyPr/>
          <a:p>
            <a:endParaRPr lang="zh-CN" altLang="en-US"/>
          </a:p>
        </p:txBody>
      </p:sp>
      <p:sp>
        <p:nvSpPr>
          <p:cNvPr id="1048616" name="灯片编号占位符 3"/>
          <p:cNvSpPr>
            <a:spLocks noGrp="1"/>
          </p:cNvSpPr>
          <p:nvPr>
            <p:ph type="sldNum" sz="quarter" idx="12"/>
          </p:nvPr>
        </p:nvSpPr>
        <p:spPr/>
        <p:txBody>
          <a:bodyPr/>
          <a:p>
            <a:fld id="{B76D0385-4779-4FB0-A36D-649251C88A08}" type="slidenum">
              <a:rPr lang="zh-CN" altLang="en-US" smtClean="0"/>
            </a:fld>
            <a:endParaRPr lang="zh-CN" altLang="en-US"/>
          </a:p>
        </p:txBody>
      </p:sp>
      <p:grpSp>
        <p:nvGrpSpPr>
          <p:cNvPr id="53" name="组合 4"/>
          <p:cNvGrpSpPr/>
          <p:nvPr userDrawn="1"/>
        </p:nvGrpSpPr>
        <p:grpSpPr>
          <a:xfrm>
            <a:off x="10153125" y="23483"/>
            <a:ext cx="1200301" cy="1200299"/>
            <a:chOff x="5232713" y="1001744"/>
            <a:chExt cx="1726574" cy="1726572"/>
          </a:xfrm>
        </p:grpSpPr>
        <p:sp>
          <p:nvSpPr>
            <p:cNvPr id="1048617" name="椭圆 5"/>
            <p:cNvSpPr/>
            <p:nvPr/>
          </p:nvSpPr>
          <p:spPr>
            <a:xfrm>
              <a:off x="5232713" y="1001744"/>
              <a:ext cx="1726574" cy="1726572"/>
            </a:xfrm>
            <a:prstGeom prst="ellipse">
              <a:avLst/>
            </a:prstGeom>
            <a:gradFill>
              <a:gsLst>
                <a:gs pos="0">
                  <a:schemeClr val="bg1"/>
                </a:gs>
                <a:gs pos="74000">
                  <a:schemeClr val="bg1">
                    <a:lumMod val="95000"/>
                  </a:schemeClr>
                </a:gs>
                <a:gs pos="100000">
                  <a:schemeClr val="bg1">
                    <a:lumMod val="95000"/>
                  </a:schemeClr>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18" name="椭圆 6"/>
            <p:cNvSpPr/>
            <p:nvPr/>
          </p:nvSpPr>
          <p:spPr>
            <a:xfrm>
              <a:off x="5258755" y="1047048"/>
              <a:ext cx="1654628" cy="1654626"/>
            </a:xfrm>
            <a:prstGeom prst="ellipse">
              <a:avLst/>
            </a:prstGeom>
            <a:gradFill>
              <a:gsLst>
                <a:gs pos="0">
                  <a:schemeClr val="bg1"/>
                </a:gs>
                <a:gs pos="74000">
                  <a:schemeClr val="bg1">
                    <a:lumMod val="95000"/>
                  </a:schemeClr>
                </a:gs>
                <a:gs pos="100000">
                  <a:schemeClr val="bg1">
                    <a:lumMod val="95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64" name="图片 7"/>
            <p:cNvPicPr>
              <a:picLocks noChangeAspect="1"/>
            </p:cNvPicPr>
            <p:nvPr/>
          </p:nvPicPr>
          <p:blipFill rotWithShape="1">
            <a:blip r:embed="rId2" cstate="print"/>
            <a:srcRect l="41327" t="34556" r="41224" b="34420"/>
            <a:stretch>
              <a:fillRect/>
            </a:stretch>
          </p:blipFill>
          <p:spPr>
            <a:xfrm>
              <a:off x="5411054" y="1183895"/>
              <a:ext cx="1362272" cy="1362270"/>
            </a:xfrm>
            <a:prstGeom prst="rect">
              <a:avLst/>
            </a:prstGeom>
          </p:spPr>
        </p:pic>
      </p:grpSp>
      <p:grpSp>
        <p:nvGrpSpPr>
          <p:cNvPr id="54" name="组合 8"/>
          <p:cNvGrpSpPr/>
          <p:nvPr userDrawn="1"/>
        </p:nvGrpSpPr>
        <p:grpSpPr>
          <a:xfrm>
            <a:off x="0" y="0"/>
            <a:ext cx="12192000" cy="1247266"/>
            <a:chOff x="-9375870" y="977295"/>
            <a:chExt cx="17537595" cy="1794132"/>
          </a:xfrm>
        </p:grpSpPr>
        <p:sp>
          <p:nvSpPr>
            <p:cNvPr id="1048619" name="弧形 9"/>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55" name="组合 10"/>
            <p:cNvGrpSpPr/>
            <p:nvPr/>
          </p:nvGrpSpPr>
          <p:grpSpPr>
            <a:xfrm>
              <a:off x="-9375870" y="2268060"/>
              <a:ext cx="17537595" cy="5240"/>
              <a:chOff x="-9375870" y="2268060"/>
              <a:chExt cx="17537595" cy="5240"/>
            </a:xfrm>
          </p:grpSpPr>
          <p:cxnSp>
            <p:nvCxnSpPr>
              <p:cNvPr id="3145734" name="直接连接符 11"/>
              <p:cNvCxnSpPr/>
              <p:nvPr/>
            </p:nvCxnSpPr>
            <p:spPr>
              <a:xfrm flipH="1">
                <a:off x="-9375870" y="2273300"/>
                <a:ext cx="14671771"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35" name="直接连接符 12"/>
              <p:cNvCxnSpPr/>
              <p:nvPr/>
            </p:nvCxnSpPr>
            <p:spPr>
              <a:xfrm>
                <a:off x="6888480" y="2268060"/>
                <a:ext cx="1273245"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pic>
        <p:nvPicPr>
          <p:cNvPr id="2097165" name="图片 13"/>
          <p:cNvPicPr>
            <a:picLocks noChangeAspect="1"/>
          </p:cNvPicPr>
          <p:nvPr userDrawn="1"/>
        </p:nvPicPr>
        <p:blipFill rotWithShape="1">
          <a:blip r:embed="rId3" cstate="print"/>
          <a:srcRect l="56500" t="39024" r="32326" b="39024"/>
          <a:stretch>
            <a:fillRect/>
          </a:stretch>
        </p:blipFill>
        <p:spPr>
          <a:xfrm>
            <a:off x="333746" y="31532"/>
            <a:ext cx="829817" cy="91693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0"/>
                                          </p:val>
                                        </p:tav>
                                        <p:tav tm="100000">
                                          <p:val>
                                            <p:strVal val="#ppt_w"/>
                                          </p:val>
                                        </p:tav>
                                      </p:tavLst>
                                    </p:anim>
                                    <p:anim calcmode="lin" valueType="num">
                                      <p:cBhvr>
                                        <p:cTn id="8" dur="500" fill="hold"/>
                                        <p:tgtEl>
                                          <p:spTgt spid="53"/>
                                        </p:tgtEl>
                                        <p:attrNameLst>
                                          <p:attrName>ppt_h</p:attrName>
                                        </p:attrNameLst>
                                      </p:cBhvr>
                                      <p:tavLst>
                                        <p:tav tm="0">
                                          <p:val>
                                            <p:fltVal val="0.0"/>
                                          </p:val>
                                        </p:tav>
                                        <p:tav tm="100000">
                                          <p:val>
                                            <p:strVal val="#ppt_h"/>
                                          </p:val>
                                        </p:tav>
                                      </p:tavLst>
                                    </p:anim>
                                    <p:animEffect transition="in" filter="fade">
                                      <p:cBhvr>
                                        <p:cTn id="9" dur="500"/>
                                        <p:tgtEl>
                                          <p:spTgt spid="53"/>
                                        </p:tgtEl>
                                      </p:cBhvr>
                                    </p:animEffect>
                                  </p:childTnLst>
                                </p:cTn>
                              </p:par>
                              <p:par>
                                <p:cTn id="10" presetID="8" presetClass="emph" presetSubtype="0" fill="hold" nodeType="withEffect">
                                  <p:stCondLst>
                                    <p:cond delay="0"/>
                                  </p:stCondLst>
                                  <p:childTnLst>
                                    <p:animRot by="21600000">
                                      <p:cBhvr>
                                        <p:cTn id="11" dur="1500" fill="hold"/>
                                        <p:tgtEl>
                                          <p:spTgt spid="53"/>
                                        </p:tgtEl>
                                        <p:attrNameLst>
                                          <p:attrName>r</p:attrName>
                                        </p:attrNameLst>
                                      </p:cBhvr>
                                    </p:animRot>
                                  </p:childTnLst>
                                </p:cTn>
                              </p:par>
                              <p:par>
                                <p:cTn id="12" presetID="53" presetClass="entr" presetSubtype="16" fill="hold" nodeType="withEffect">
                                  <p:stCondLst>
                                    <p:cond delay="0"/>
                                  </p:stCondLst>
                                  <p:childTnLst>
                                    <p:set>
                                      <p:cBhvr>
                                        <p:cTn id="13" dur="1" fill="hold">
                                          <p:stCondLst>
                                            <p:cond delay="0"/>
                                          </p:stCondLst>
                                        </p:cTn>
                                        <p:tgtEl>
                                          <p:spTgt spid="54"/>
                                        </p:tgtEl>
                                        <p:attrNameLst>
                                          <p:attrName>style.visibility</p:attrName>
                                        </p:attrNameLst>
                                      </p:cBhvr>
                                      <p:to>
                                        <p:strVal val="visible"/>
                                      </p:to>
                                    </p:set>
                                    <p:anim calcmode="lin" valueType="num">
                                      <p:cBhvr>
                                        <p:cTn id="14" dur="500" fill="hold"/>
                                        <p:tgtEl>
                                          <p:spTgt spid="54"/>
                                        </p:tgtEl>
                                        <p:attrNameLst>
                                          <p:attrName>ppt_w</p:attrName>
                                        </p:attrNameLst>
                                      </p:cBhvr>
                                      <p:tavLst>
                                        <p:tav tm="0">
                                          <p:val>
                                            <p:fltVal val="0.0"/>
                                          </p:val>
                                        </p:tav>
                                        <p:tav tm="100000">
                                          <p:val>
                                            <p:strVal val="#ppt_w"/>
                                          </p:val>
                                        </p:tav>
                                      </p:tavLst>
                                    </p:anim>
                                    <p:anim calcmode="lin" valueType="num">
                                      <p:cBhvr>
                                        <p:cTn id="15" dur="500" fill="hold"/>
                                        <p:tgtEl>
                                          <p:spTgt spid="54"/>
                                        </p:tgtEl>
                                        <p:attrNameLst>
                                          <p:attrName>ppt_h</p:attrName>
                                        </p:attrNameLst>
                                      </p:cBhvr>
                                      <p:tavLst>
                                        <p:tav tm="0">
                                          <p:val>
                                            <p:fltVal val="0.0"/>
                                          </p:val>
                                        </p:tav>
                                        <p:tav tm="100000">
                                          <p:val>
                                            <p:strVal val="#ppt_h"/>
                                          </p:val>
                                        </p:tav>
                                      </p:tavLst>
                                    </p:anim>
                                    <p:animEffect transition="in" filter="fade">
                                      <p:cBhvr>
                                        <p:cTn id="16" dur="500"/>
                                        <p:tgtEl>
                                          <p:spTgt spid="54"/>
                                        </p:tgtEl>
                                      </p:cBhvr>
                                    </p:animEffect>
                                  </p:childTnLst>
                                </p:cTn>
                              </p:par>
                              <p:par>
                                <p:cTn id="17" presetID="22" presetClass="entr" presetSubtype="8" fill="hold" nodeType="withEffect">
                                  <p:stCondLst>
                                    <p:cond delay="0"/>
                                  </p:stCondLst>
                                  <p:childTnLst>
                                    <p:set>
                                      <p:cBhvr>
                                        <p:cTn id="18" dur="1" fill="hold">
                                          <p:stCondLst>
                                            <p:cond delay="0"/>
                                          </p:stCondLst>
                                        </p:cTn>
                                        <p:tgtEl>
                                          <p:spTgt spid="2097165"/>
                                        </p:tgtEl>
                                        <p:attrNameLst>
                                          <p:attrName>style.visibility</p:attrName>
                                        </p:attrNameLst>
                                      </p:cBhvr>
                                      <p:to>
                                        <p:strVal val="visible"/>
                                      </p:to>
                                    </p:set>
                                    <p:animEffect transition="in" filter="wipe(left)">
                                      <p:cBhvr>
                                        <p:cTn id="19" dur="500"/>
                                        <p:tgtEl>
                                          <p:spTgt spid="2097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60" name=""/>
        <p:cNvGrpSpPr/>
        <p:nvPr/>
      </p:nvGrpSpPr>
      <p:grpSpPr>
        <a:xfrm>
          <a:off x="0" y="0"/>
          <a:ext cx="0" cy="0"/>
          <a:chOff x="0" y="0"/>
          <a:chExt cx="0" cy="0"/>
        </a:xfrm>
      </p:grpSpPr>
      <p:grpSp>
        <p:nvGrpSpPr>
          <p:cNvPr id="61" name="组合 7"/>
          <p:cNvGrpSpPr/>
          <p:nvPr userDrawn="1"/>
        </p:nvGrpSpPr>
        <p:grpSpPr>
          <a:xfrm>
            <a:off x="10153125" y="23483"/>
            <a:ext cx="1200301" cy="1200299"/>
            <a:chOff x="5232713" y="1001744"/>
            <a:chExt cx="1726574" cy="1726572"/>
          </a:xfrm>
        </p:grpSpPr>
        <p:sp>
          <p:nvSpPr>
            <p:cNvPr id="1048629" name="椭圆 8"/>
            <p:cNvSpPr/>
            <p:nvPr/>
          </p:nvSpPr>
          <p:spPr>
            <a:xfrm>
              <a:off x="5232713" y="1001744"/>
              <a:ext cx="1726574" cy="1726572"/>
            </a:xfrm>
            <a:prstGeom prst="ellipse">
              <a:avLst/>
            </a:prstGeom>
            <a:gradFill>
              <a:gsLst>
                <a:gs pos="0">
                  <a:schemeClr val="bg1"/>
                </a:gs>
                <a:gs pos="74000">
                  <a:schemeClr val="bg1">
                    <a:lumMod val="95000"/>
                  </a:schemeClr>
                </a:gs>
                <a:gs pos="100000">
                  <a:schemeClr val="bg1">
                    <a:lumMod val="95000"/>
                  </a:schemeClr>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30" name="椭圆 9"/>
            <p:cNvSpPr/>
            <p:nvPr/>
          </p:nvSpPr>
          <p:spPr>
            <a:xfrm>
              <a:off x="5258755" y="1047048"/>
              <a:ext cx="1654628" cy="1654626"/>
            </a:xfrm>
            <a:prstGeom prst="ellipse">
              <a:avLst/>
            </a:prstGeom>
            <a:gradFill>
              <a:gsLst>
                <a:gs pos="0">
                  <a:schemeClr val="bg1"/>
                </a:gs>
                <a:gs pos="74000">
                  <a:schemeClr val="bg1">
                    <a:lumMod val="95000"/>
                  </a:schemeClr>
                </a:gs>
                <a:gs pos="100000">
                  <a:schemeClr val="bg1">
                    <a:lumMod val="95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69" name="图片 10"/>
            <p:cNvPicPr>
              <a:picLocks noChangeAspect="1"/>
            </p:cNvPicPr>
            <p:nvPr/>
          </p:nvPicPr>
          <p:blipFill rotWithShape="1">
            <a:blip r:embed="rId2" cstate="print"/>
            <a:srcRect l="41327" t="34556" r="41224" b="34420"/>
            <a:stretch>
              <a:fillRect/>
            </a:stretch>
          </p:blipFill>
          <p:spPr>
            <a:xfrm>
              <a:off x="5411054" y="1183895"/>
              <a:ext cx="1362272" cy="1362270"/>
            </a:xfrm>
            <a:prstGeom prst="rect">
              <a:avLst/>
            </a:prstGeom>
          </p:spPr>
        </p:pic>
      </p:grpSp>
      <p:grpSp>
        <p:nvGrpSpPr>
          <p:cNvPr id="62" name="组合 11"/>
          <p:cNvGrpSpPr/>
          <p:nvPr userDrawn="1"/>
        </p:nvGrpSpPr>
        <p:grpSpPr>
          <a:xfrm>
            <a:off x="0" y="0"/>
            <a:ext cx="12192000" cy="1247266"/>
            <a:chOff x="-9375870" y="977295"/>
            <a:chExt cx="17537595" cy="1794132"/>
          </a:xfrm>
        </p:grpSpPr>
        <p:sp>
          <p:nvSpPr>
            <p:cNvPr id="1048631" name="弧形 12"/>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63" name="组合 13"/>
            <p:cNvGrpSpPr/>
            <p:nvPr/>
          </p:nvGrpSpPr>
          <p:grpSpPr>
            <a:xfrm>
              <a:off x="-9375870" y="2268060"/>
              <a:ext cx="17537595" cy="5240"/>
              <a:chOff x="-9375870" y="2268060"/>
              <a:chExt cx="17537595" cy="5240"/>
            </a:xfrm>
          </p:grpSpPr>
          <p:cxnSp>
            <p:nvCxnSpPr>
              <p:cNvPr id="3145736" name="直接连接符 14"/>
              <p:cNvCxnSpPr/>
              <p:nvPr/>
            </p:nvCxnSpPr>
            <p:spPr>
              <a:xfrm flipH="1">
                <a:off x="-9375870" y="2273300"/>
                <a:ext cx="14671771"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37" name="直接连接符 15"/>
              <p:cNvCxnSpPr/>
              <p:nvPr/>
            </p:nvCxnSpPr>
            <p:spPr>
              <a:xfrm>
                <a:off x="6888480" y="2268060"/>
                <a:ext cx="1273245"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pic>
        <p:nvPicPr>
          <p:cNvPr id="2097170" name="图片 18"/>
          <p:cNvPicPr>
            <a:picLocks noChangeAspect="1"/>
          </p:cNvPicPr>
          <p:nvPr userDrawn="1"/>
        </p:nvPicPr>
        <p:blipFill rotWithShape="1">
          <a:blip r:embed="rId3" cstate="print"/>
          <a:srcRect l="44382" t="39443" r="44445" b="39443"/>
          <a:stretch>
            <a:fillRect/>
          </a:stretch>
        </p:blipFill>
        <p:spPr>
          <a:xfrm>
            <a:off x="373947" y="31532"/>
            <a:ext cx="777408" cy="8262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500" fill="hold"/>
                                        <p:tgtEl>
                                          <p:spTgt spid="61"/>
                                        </p:tgtEl>
                                        <p:attrNameLst>
                                          <p:attrName>ppt_w</p:attrName>
                                        </p:attrNameLst>
                                      </p:cBhvr>
                                      <p:tavLst>
                                        <p:tav tm="0">
                                          <p:val>
                                            <p:fltVal val="0.0"/>
                                          </p:val>
                                        </p:tav>
                                        <p:tav tm="100000">
                                          <p:val>
                                            <p:strVal val="#ppt_w"/>
                                          </p:val>
                                        </p:tav>
                                      </p:tavLst>
                                    </p:anim>
                                    <p:anim calcmode="lin" valueType="num">
                                      <p:cBhvr>
                                        <p:cTn id="8" dur="500" fill="hold"/>
                                        <p:tgtEl>
                                          <p:spTgt spid="61"/>
                                        </p:tgtEl>
                                        <p:attrNameLst>
                                          <p:attrName>ppt_h</p:attrName>
                                        </p:attrNameLst>
                                      </p:cBhvr>
                                      <p:tavLst>
                                        <p:tav tm="0">
                                          <p:val>
                                            <p:fltVal val="0.0"/>
                                          </p:val>
                                        </p:tav>
                                        <p:tav tm="100000">
                                          <p:val>
                                            <p:strVal val="#ppt_h"/>
                                          </p:val>
                                        </p:tav>
                                      </p:tavLst>
                                    </p:anim>
                                    <p:animEffect transition="in" filter="fade">
                                      <p:cBhvr>
                                        <p:cTn id="9" dur="500"/>
                                        <p:tgtEl>
                                          <p:spTgt spid="61"/>
                                        </p:tgtEl>
                                      </p:cBhvr>
                                    </p:animEffect>
                                  </p:childTnLst>
                                </p:cTn>
                              </p:par>
                              <p:par>
                                <p:cTn id="10" presetID="8" presetClass="emph" presetSubtype="0" fill="hold" nodeType="withEffect">
                                  <p:stCondLst>
                                    <p:cond delay="0"/>
                                  </p:stCondLst>
                                  <p:childTnLst>
                                    <p:animRot by="21600000">
                                      <p:cBhvr>
                                        <p:cTn id="11" dur="1500" fill="hold"/>
                                        <p:tgtEl>
                                          <p:spTgt spid="61"/>
                                        </p:tgtEl>
                                        <p:attrNameLst>
                                          <p:attrName>r</p:attrName>
                                        </p:attrNameLst>
                                      </p:cBhvr>
                                    </p:animRot>
                                  </p:childTnLst>
                                </p:cTn>
                              </p:par>
                              <p:par>
                                <p:cTn id="12" presetID="53" presetClass="entr" presetSubtype="16" fill="hold" nodeType="withEffect">
                                  <p:stCondLst>
                                    <p:cond delay="0"/>
                                  </p:stCondLst>
                                  <p:childTnLst>
                                    <p:set>
                                      <p:cBhvr>
                                        <p:cTn id="13" dur="1" fill="hold">
                                          <p:stCondLst>
                                            <p:cond delay="0"/>
                                          </p:stCondLst>
                                        </p:cTn>
                                        <p:tgtEl>
                                          <p:spTgt spid="62"/>
                                        </p:tgtEl>
                                        <p:attrNameLst>
                                          <p:attrName>style.visibility</p:attrName>
                                        </p:attrNameLst>
                                      </p:cBhvr>
                                      <p:to>
                                        <p:strVal val="visible"/>
                                      </p:to>
                                    </p:set>
                                    <p:anim calcmode="lin" valueType="num">
                                      <p:cBhvr>
                                        <p:cTn id="14" dur="500" fill="hold"/>
                                        <p:tgtEl>
                                          <p:spTgt spid="62"/>
                                        </p:tgtEl>
                                        <p:attrNameLst>
                                          <p:attrName>ppt_w</p:attrName>
                                        </p:attrNameLst>
                                      </p:cBhvr>
                                      <p:tavLst>
                                        <p:tav tm="0">
                                          <p:val>
                                            <p:fltVal val="0.0"/>
                                          </p:val>
                                        </p:tav>
                                        <p:tav tm="100000">
                                          <p:val>
                                            <p:strVal val="#ppt_w"/>
                                          </p:val>
                                        </p:tav>
                                      </p:tavLst>
                                    </p:anim>
                                    <p:anim calcmode="lin" valueType="num">
                                      <p:cBhvr>
                                        <p:cTn id="15" dur="500" fill="hold"/>
                                        <p:tgtEl>
                                          <p:spTgt spid="62"/>
                                        </p:tgtEl>
                                        <p:attrNameLst>
                                          <p:attrName>ppt_h</p:attrName>
                                        </p:attrNameLst>
                                      </p:cBhvr>
                                      <p:tavLst>
                                        <p:tav tm="0">
                                          <p:val>
                                            <p:fltVal val="0.0"/>
                                          </p:val>
                                        </p:tav>
                                        <p:tav tm="100000">
                                          <p:val>
                                            <p:strVal val="#ppt_h"/>
                                          </p:val>
                                        </p:tav>
                                      </p:tavLst>
                                    </p:anim>
                                    <p:animEffect transition="in" filter="fade">
                                      <p:cBhvr>
                                        <p:cTn id="16" dur="500"/>
                                        <p:tgtEl>
                                          <p:spTgt spid="62"/>
                                        </p:tgtEl>
                                      </p:cBhvr>
                                    </p:animEffect>
                                  </p:childTnLst>
                                </p:cTn>
                              </p:par>
                              <p:par>
                                <p:cTn id="17" presetID="22" presetClass="entr" presetSubtype="2" fill="hold" nodeType="withEffect">
                                  <p:stCondLst>
                                    <p:cond delay="0"/>
                                  </p:stCondLst>
                                  <p:childTnLst>
                                    <p:set>
                                      <p:cBhvr>
                                        <p:cTn id="18" dur="1" fill="hold">
                                          <p:stCondLst>
                                            <p:cond delay="0"/>
                                          </p:stCondLst>
                                        </p:cTn>
                                        <p:tgtEl>
                                          <p:spTgt spid="2097170"/>
                                        </p:tgtEl>
                                        <p:attrNameLst>
                                          <p:attrName>style.visibility</p:attrName>
                                        </p:attrNameLst>
                                      </p:cBhvr>
                                      <p:to>
                                        <p:strVal val="visible"/>
                                      </p:to>
                                    </p:set>
                                    <p:animEffect transition="in" filter="wipe(right)">
                                      <p:cBhvr>
                                        <p:cTn id="19" dur="500"/>
                                        <p:tgtEl>
                                          <p:spTgt spid="2097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30" name=""/>
        <p:cNvGrpSpPr/>
        <p:nvPr/>
      </p:nvGrpSpPr>
      <p:grpSpPr>
        <a:xfrm>
          <a:off x="0" y="0"/>
          <a:ext cx="0" cy="0"/>
          <a:chOff x="0" y="0"/>
          <a:chExt cx="0" cy="0"/>
        </a:xfrm>
      </p:grpSpPr>
      <p:sp>
        <p:nvSpPr>
          <p:cNvPr id="1048824"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1048825"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26"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1048827" name="日期占位符 4"/>
          <p:cNvSpPr>
            <a:spLocks noGrp="1"/>
          </p:cNvSpPr>
          <p:nvPr>
            <p:ph type="dt" sz="half" idx="10"/>
          </p:nvPr>
        </p:nvSpPr>
        <p:spPr/>
        <p:txBody>
          <a:bodyPr/>
          <a:p>
            <a:fld id="{978EE6C3-8EB8-4A2B-9FF0-BA167BFCA0FA}" type="datetimeFigureOut">
              <a:rPr lang="zh-CN" altLang="en-US" smtClean="0"/>
            </a:fld>
            <a:endParaRPr lang="zh-CN" altLang="en-US"/>
          </a:p>
        </p:txBody>
      </p:sp>
      <p:sp>
        <p:nvSpPr>
          <p:cNvPr id="1048828" name="页脚占位符 5"/>
          <p:cNvSpPr>
            <a:spLocks noGrp="1"/>
          </p:cNvSpPr>
          <p:nvPr>
            <p:ph type="ftr" sz="quarter" idx="11"/>
          </p:nvPr>
        </p:nvSpPr>
        <p:spPr/>
        <p:txBody>
          <a:bodyPr/>
          <a:p>
            <a:endParaRPr lang="zh-CN" altLang="en-US"/>
          </a:p>
        </p:txBody>
      </p:sp>
      <p:sp>
        <p:nvSpPr>
          <p:cNvPr id="1048829" name="灯片编号占位符 6"/>
          <p:cNvSpPr>
            <a:spLocks noGrp="1"/>
          </p:cNvSpPr>
          <p:nvPr>
            <p:ph type="sldNum" sz="quarter" idx="12"/>
          </p:nvPr>
        </p:nvSpPr>
        <p:spPr/>
        <p:txBody>
          <a:bodyPr/>
          <a:p>
            <a:fld id="{B76D0385-4779-4FB0-A36D-649251C88A0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2"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a:t>单击此处编辑母版标题样式</a:t>
            </a:r>
            <a:endParaRPr lang="zh-CN" altLang="en-US"/>
          </a:p>
        </p:txBody>
      </p:sp>
      <p:sp>
        <p:nvSpPr>
          <p:cNvPr id="1048577"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8EE6C3-8EB8-4A2B-9FF0-BA167BFCA0FA}" type="datetimeFigureOut">
              <a:rPr lang="zh-CN" altLang="en-US" smtClean="0"/>
            </a:fld>
            <a:endParaRPr lang="zh-CN" altLang="en-US"/>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6D0385-4779-4FB0-A36D-649251C88A08}" type="slidenum">
              <a:rPr lang="zh-CN" altLang="en-US" smtClean="0"/>
            </a:fld>
            <a:endParaRPr lang="zh-CN" altLang="en-US"/>
          </a:p>
        </p:txBody>
      </p:sp>
      <p:sp>
        <p:nvSpPr>
          <p:cNvPr id="1048581" name="矩形 6"/>
          <p:cNvSpPr/>
          <p:nvPr userDrawn="1"/>
        </p:nvSpPr>
        <p:spPr>
          <a:xfrm>
            <a:off x="-2" y="-1"/>
            <a:ext cx="12191998" cy="68579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5.pn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8.xml"/><Relationship Id="rId2" Type="http://schemas.openxmlformats.org/officeDocument/2006/relationships/image" Target="../media/image7.png"/><Relationship Id="rId1"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16.png"/><Relationship Id="rId6" Type="http://schemas.openxmlformats.org/officeDocument/2006/relationships/tags" Target="../tags/tag5.xml"/><Relationship Id="rId5" Type="http://schemas.openxmlformats.org/officeDocument/2006/relationships/image" Target="../media/image7.png"/><Relationship Id="rId4" Type="http://schemas.openxmlformats.org/officeDocument/2006/relationships/tags" Target="../tags/tag4.xml"/><Relationship Id="rId3" Type="http://schemas.openxmlformats.org/officeDocument/2006/relationships/image" Target="../media/image15.png"/><Relationship Id="rId2" Type="http://schemas.openxmlformats.org/officeDocument/2006/relationships/tags" Target="../tags/tag3.xml"/><Relationship Id="rId1" Type="http://schemas.openxmlformats.org/officeDocument/2006/relationships/hyperlink" Target="http://www.rapidesign.cn/" TargetMode="Externa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7.png"/><Relationship Id="rId2" Type="http://schemas.openxmlformats.org/officeDocument/2006/relationships/image" Target="../media/image18.png"/><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8.xml"/><Relationship Id="rId4" Type="http://schemas.openxmlformats.org/officeDocument/2006/relationships/image" Target="../media/image7.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9" Type="http://schemas.openxmlformats.org/officeDocument/2006/relationships/slideLayout" Target="../slideLayouts/slideLayout8.xml"/><Relationship Id="rId8" Type="http://schemas.openxmlformats.org/officeDocument/2006/relationships/image" Target="../media/image7.png"/><Relationship Id="rId7" Type="http://schemas.openxmlformats.org/officeDocument/2006/relationships/image" Target="../media/image23.png"/><Relationship Id="rId6" Type="http://schemas.openxmlformats.org/officeDocument/2006/relationships/image" Target="../media/image22.pn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8.xml"/><Relationship Id="rId6" Type="http://schemas.openxmlformats.org/officeDocument/2006/relationships/image" Target="../media/image7.pn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7.png"/><Relationship Id="rId2" Type="http://schemas.openxmlformats.org/officeDocument/2006/relationships/image" Target="../media/image25.png"/><Relationship Id="rId1"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26.png"/></Relationships>
</file>

<file path=ppt/slides/_rels/slide2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7.png"/><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jpeg"/><Relationship Id="rId3" Type="http://schemas.openxmlformats.org/officeDocument/2006/relationships/image" Target="../media/image29.png"/><Relationship Id="rId2" Type="http://schemas.openxmlformats.org/officeDocument/2006/relationships/image" Target="../media/image28.jpeg"/><Relationship Id="rId1" Type="http://schemas.openxmlformats.org/officeDocument/2006/relationships/image" Target="../media/image2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7.png"/><Relationship Id="rId1" Type="http://schemas.openxmlformats.org/officeDocument/2006/relationships/image" Target="../media/image33.jpeg"/></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emf"/><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8.xml"/><Relationship Id="rId8" Type="http://schemas.openxmlformats.org/officeDocument/2006/relationships/image" Target="../media/image13.png"/><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tags" Target="../tags/tag2.xml"/><Relationship Id="rId2" Type="http://schemas.openxmlformats.org/officeDocument/2006/relationships/image" Target="../media/image7.png"/><Relationship Id="rId10" Type="http://schemas.openxmlformats.org/officeDocument/2006/relationships/notesSlide" Target="../notesSlides/notesSlide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grpSp>
        <p:nvGrpSpPr>
          <p:cNvPr id="26" name="组合 3"/>
          <p:cNvGrpSpPr/>
          <p:nvPr/>
        </p:nvGrpSpPr>
        <p:grpSpPr>
          <a:xfrm>
            <a:off x="5232713" y="1001744"/>
            <a:ext cx="1726574" cy="1726572"/>
            <a:chOff x="5232713" y="1001744"/>
            <a:chExt cx="1726574" cy="1726572"/>
          </a:xfrm>
        </p:grpSpPr>
        <p:sp>
          <p:nvSpPr>
            <p:cNvPr id="1048587" name="椭圆 31"/>
            <p:cNvSpPr/>
            <p:nvPr/>
          </p:nvSpPr>
          <p:spPr>
            <a:xfrm>
              <a:off x="5232713" y="1001744"/>
              <a:ext cx="1726574" cy="1726572"/>
            </a:xfrm>
            <a:prstGeom prst="ellipse">
              <a:avLst/>
            </a:prstGeom>
            <a:gradFill>
              <a:gsLst>
                <a:gs pos="0">
                  <a:schemeClr val="bg1"/>
                </a:gs>
                <a:gs pos="74000">
                  <a:schemeClr val="bg1">
                    <a:lumMod val="95000"/>
                  </a:schemeClr>
                </a:gs>
                <a:gs pos="100000">
                  <a:schemeClr val="bg1">
                    <a:lumMod val="95000"/>
                  </a:schemeClr>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588" name="椭圆 32"/>
            <p:cNvSpPr/>
            <p:nvPr/>
          </p:nvSpPr>
          <p:spPr>
            <a:xfrm>
              <a:off x="5258755" y="1047048"/>
              <a:ext cx="1654628" cy="1654626"/>
            </a:xfrm>
            <a:prstGeom prst="ellipse">
              <a:avLst/>
            </a:prstGeom>
            <a:gradFill>
              <a:gsLst>
                <a:gs pos="0">
                  <a:schemeClr val="bg1"/>
                </a:gs>
                <a:gs pos="74000">
                  <a:schemeClr val="bg1">
                    <a:lumMod val="95000"/>
                  </a:schemeClr>
                </a:gs>
                <a:gs pos="100000">
                  <a:schemeClr val="bg1">
                    <a:lumMod val="95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
          <p:cNvGrpSpPr/>
          <p:nvPr/>
        </p:nvGrpSpPr>
        <p:grpSpPr>
          <a:xfrm>
            <a:off x="4" y="977295"/>
            <a:ext cx="12191996" cy="1794132"/>
            <a:chOff x="4" y="977295"/>
            <a:chExt cx="12191996" cy="1794132"/>
          </a:xfrm>
        </p:grpSpPr>
        <p:sp>
          <p:nvSpPr>
            <p:cNvPr id="1048589" name="弧形 7"/>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28" name="组合 1"/>
            <p:cNvGrpSpPr/>
            <p:nvPr/>
          </p:nvGrpSpPr>
          <p:grpSpPr>
            <a:xfrm>
              <a:off x="4" y="2268060"/>
              <a:ext cx="12191996" cy="5240"/>
              <a:chOff x="4" y="2268060"/>
              <a:chExt cx="12191996" cy="5240"/>
            </a:xfrm>
          </p:grpSpPr>
          <p:cxnSp>
            <p:nvCxnSpPr>
              <p:cNvPr id="3145728" name="直接连接符 9"/>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29" name="直接连接符 13"/>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590" name="文本框 35"/>
          <p:cNvSpPr txBox="1"/>
          <p:nvPr/>
        </p:nvSpPr>
        <p:spPr>
          <a:xfrm>
            <a:off x="3181349" y="2886636"/>
            <a:ext cx="5829300" cy="110680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pPr algn="dist"/>
            <a:r>
              <a:rPr lang="zh-CN" altLang="en-US" sz="6600" dirty="0">
                <a:solidFill>
                  <a:srgbClr val="1F3762"/>
                </a:solidFill>
                <a:latin typeface="字体视界-NWE粗楷体" panose="02000500000000000000" pitchFamily="2" charset="-122"/>
                <a:ea typeface="字体视界-NWE粗楷体" panose="02000500000000000000" pitchFamily="2" charset="-122"/>
              </a:rPr>
              <a:t>毕业设计</a:t>
            </a:r>
            <a:r>
              <a:rPr lang="zh-CN" altLang="en-US" sz="6600" dirty="0">
                <a:solidFill>
                  <a:srgbClr val="1F3762"/>
                </a:solidFill>
                <a:latin typeface="字体视界-NWE粗楷体" panose="02000500000000000000" pitchFamily="2" charset="-122"/>
                <a:ea typeface="字体视界-NWE粗楷体" panose="02000500000000000000" pitchFamily="2" charset="-122"/>
              </a:rPr>
              <a:t>答辩</a:t>
            </a:r>
            <a:endParaRPr lang="zh-CN" altLang="en-US" sz="66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591" name="文本框 36"/>
          <p:cNvSpPr txBox="1"/>
          <p:nvPr/>
        </p:nvSpPr>
        <p:spPr>
          <a:xfrm>
            <a:off x="3379468" y="4160688"/>
            <a:ext cx="5257801" cy="460375"/>
          </a:xfrm>
          <a:prstGeom prst="rect">
            <a:avLst/>
          </a:prstGeom>
          <a:noFill/>
        </p:spPr>
        <p:txBody>
          <a:bodyPr wrap="square" rtlCol="0">
            <a:spAutoFit/>
          </a:bodyPr>
          <a:p>
            <a:pPr algn="dist"/>
            <a:r>
              <a:rPr lang="en-US" altLang="zh-CN" sz="2400" dirty="0">
                <a:solidFill>
                  <a:srgbClr val="1F3762"/>
                </a:solidFill>
                <a:latin typeface="字体视界-NWE粗楷体" panose="02000500000000000000" pitchFamily="2" charset="-122"/>
                <a:ea typeface="字体视界-NWE粗楷体" panose="02000500000000000000" pitchFamily="2" charset="-122"/>
              </a:rPr>
              <a:t>GRADUATION PROJECT DEFENSE</a:t>
            </a:r>
            <a:endParaRPr lang="zh-CN" altLang="en-US" sz="24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592" name="文本框 37"/>
          <p:cNvSpPr txBox="1"/>
          <p:nvPr/>
        </p:nvSpPr>
        <p:spPr>
          <a:xfrm>
            <a:off x="4053519" y="4620888"/>
            <a:ext cx="4111627" cy="52322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p>
            <a:pPr algn="dist"/>
            <a:r>
              <a:rPr lang="zh-CN" altLang="en-US" sz="2800" dirty="0">
                <a:solidFill>
                  <a:srgbClr val="1F3762"/>
                </a:solidFill>
                <a:latin typeface="字体视界-NWE粗楷体" panose="02000500000000000000" pitchFamily="2" charset="-122"/>
                <a:ea typeface="字体视界-NWE粗楷体" panose="02000500000000000000" pitchFamily="2" charset="-122"/>
              </a:rPr>
              <a:t>专业</a:t>
            </a:r>
            <a:r>
              <a:rPr lang="zh-CN" altLang="en-US" sz="2800" dirty="0" smtClean="0">
                <a:solidFill>
                  <a:srgbClr val="1F3762"/>
                </a:solidFill>
                <a:latin typeface="字体视界-NWE粗楷体" panose="02000500000000000000" pitchFamily="2" charset="-122"/>
                <a:ea typeface="字体视界-NWE粗楷体" panose="02000500000000000000" pitchFamily="2" charset="-122"/>
              </a:rPr>
              <a:t>：数控技术</a:t>
            </a:r>
            <a:endParaRPr lang="zh-CN" altLang="en-US" sz="28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593" name="文本框 38"/>
          <p:cNvSpPr txBox="1"/>
          <p:nvPr/>
        </p:nvSpPr>
        <p:spPr>
          <a:xfrm>
            <a:off x="4247515" y="6136640"/>
            <a:ext cx="1635760" cy="337185"/>
          </a:xfrm>
          <a:prstGeom prst="rect">
            <a:avLst/>
          </a:prstGeom>
          <a:noFill/>
        </p:spPr>
        <p:txBody>
          <a:bodyPr wrap="square" rtlCol="0">
            <a:spAutoFit/>
          </a:bodyPr>
          <a:p>
            <a:r>
              <a:rPr lang="zh-CN" altLang="en-US" sz="1600" dirty="0">
                <a:solidFill>
                  <a:srgbClr val="1F3762"/>
                </a:solidFill>
                <a:latin typeface="字体视界-NWE粗楷体" panose="02000500000000000000" pitchFamily="2" charset="-122"/>
                <a:ea typeface="字体视界-NWE粗楷体" panose="02000500000000000000" pitchFamily="2" charset="-122"/>
              </a:rPr>
              <a:t>答辩人</a:t>
            </a:r>
            <a:r>
              <a:rPr lang="zh-CN" altLang="en-US" sz="1600" dirty="0" smtClean="0">
                <a:solidFill>
                  <a:srgbClr val="1F3762"/>
                </a:solidFill>
                <a:latin typeface="字体视界-NWE粗楷体" panose="02000500000000000000" pitchFamily="2" charset="-122"/>
                <a:ea typeface="字体视界-NWE粗楷体" panose="02000500000000000000" pitchFamily="2" charset="-122"/>
              </a:rPr>
              <a:t>：何有栋</a:t>
            </a:r>
            <a:endParaRPr lang="zh-CN" altLang="en-US" sz="1600" dirty="0" smtClean="0">
              <a:solidFill>
                <a:srgbClr val="1F3762"/>
              </a:solidFill>
              <a:latin typeface="字体视界-NWE粗楷体" panose="02000500000000000000" pitchFamily="2" charset="-122"/>
              <a:ea typeface="字体视界-NWE粗楷体" panose="02000500000000000000" pitchFamily="2" charset="-122"/>
            </a:endParaRPr>
          </a:p>
        </p:txBody>
      </p:sp>
      <p:sp>
        <p:nvSpPr>
          <p:cNvPr id="1048594" name="文本框 39"/>
          <p:cNvSpPr txBox="1"/>
          <p:nvPr/>
        </p:nvSpPr>
        <p:spPr>
          <a:xfrm>
            <a:off x="7179945" y="6136640"/>
            <a:ext cx="1663065" cy="337185"/>
          </a:xfrm>
          <a:prstGeom prst="rect">
            <a:avLst/>
          </a:prstGeom>
          <a:noFill/>
        </p:spPr>
        <p:txBody>
          <a:bodyPr wrap="square" rtlCol="0">
            <a:spAutoFit/>
          </a:bodyPr>
          <a:p>
            <a:r>
              <a:rPr lang="zh-CN" altLang="en-US" sz="1600" dirty="0">
                <a:solidFill>
                  <a:srgbClr val="1F3762"/>
                </a:solidFill>
                <a:latin typeface="字体视界-NWE粗楷体" panose="02000500000000000000" pitchFamily="2" charset="-122"/>
                <a:ea typeface="字体视界-NWE粗楷体" panose="02000500000000000000" pitchFamily="2" charset="-122"/>
              </a:rPr>
              <a:t>指导教</a:t>
            </a:r>
            <a:r>
              <a:rPr lang="zh-CN" altLang="en-US" sz="1600" dirty="0">
                <a:solidFill>
                  <a:srgbClr val="1F3762"/>
                </a:solidFill>
                <a:latin typeface="字体视界-NWE粗楷体" panose="02000500000000000000" pitchFamily="2" charset="-122"/>
                <a:ea typeface="字体视界-NWE粗楷体" panose="02000500000000000000" pitchFamily="2" charset="-122"/>
              </a:rPr>
              <a:t>师</a:t>
            </a:r>
            <a:r>
              <a:rPr lang="zh-CN" altLang="en-US" sz="1600" dirty="0" smtClean="0">
                <a:solidFill>
                  <a:srgbClr val="1F3762"/>
                </a:solidFill>
                <a:latin typeface="字体视界-NWE粗楷体" panose="02000500000000000000" pitchFamily="2" charset="-122"/>
                <a:ea typeface="字体视界-NWE粗楷体" panose="02000500000000000000" pitchFamily="2" charset="-122"/>
              </a:rPr>
              <a:t>：高星</a:t>
            </a:r>
            <a:endParaRPr lang="zh-CN" altLang="en-US" sz="1600" dirty="0" smtClean="0">
              <a:solidFill>
                <a:srgbClr val="1F3762"/>
              </a:solidFill>
              <a:latin typeface="字体视界-NWE粗楷体" panose="02000500000000000000" pitchFamily="2" charset="-122"/>
              <a:ea typeface="字体视界-NWE粗楷体" panose="02000500000000000000" pitchFamily="2" charset="-122"/>
            </a:endParaRPr>
          </a:p>
        </p:txBody>
      </p:sp>
      <p:pic>
        <p:nvPicPr>
          <p:cNvPr id="2097152" name="图片 41"/>
          <p:cNvPicPr>
            <a:picLocks noChangeAspect="1"/>
          </p:cNvPicPr>
          <p:nvPr/>
        </p:nvPicPr>
        <p:blipFill rotWithShape="1">
          <a:blip r:embed="rId1" cstate="print"/>
          <a:srcRect l="56500" t="39024" r="32326" b="39024"/>
          <a:stretch>
            <a:fillRect/>
          </a:stretch>
        </p:blipFill>
        <p:spPr>
          <a:xfrm>
            <a:off x="3833221" y="6016403"/>
            <a:ext cx="413925" cy="457382"/>
          </a:xfrm>
          <a:prstGeom prst="rect">
            <a:avLst/>
          </a:prstGeom>
        </p:spPr>
      </p:pic>
      <p:pic>
        <p:nvPicPr>
          <p:cNvPr id="2097153" name="图片 43"/>
          <p:cNvPicPr>
            <a:picLocks noChangeAspect="1"/>
          </p:cNvPicPr>
          <p:nvPr/>
        </p:nvPicPr>
        <p:blipFill rotWithShape="1">
          <a:blip r:embed="rId2" cstate="print"/>
          <a:srcRect l="44382" t="39443" r="44445" b="39443"/>
          <a:stretch>
            <a:fillRect/>
          </a:stretch>
        </p:blipFill>
        <p:spPr>
          <a:xfrm>
            <a:off x="6647972" y="6033872"/>
            <a:ext cx="413925" cy="439913"/>
          </a:xfrm>
          <a:prstGeom prst="rect">
            <a:avLst/>
          </a:prstGeom>
        </p:spPr>
      </p:pic>
      <p:pic>
        <p:nvPicPr>
          <p:cNvPr id="2097154" name="606d8668e25134671c8033069ed92ad0">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1074589" y="1792226"/>
            <a:ext cx="609600" cy="609600"/>
          </a:xfrm>
          <a:prstGeom prst="rect">
            <a:avLst/>
          </a:prstGeom>
        </p:spPr>
      </p:pic>
      <p:pic>
        <p:nvPicPr>
          <p:cNvPr id="2097155" name="Picture 2" descr="C:\Users\Administrator\Desktop\校徽.png"/>
          <p:cNvPicPr>
            <a:picLocks noChangeAspect="1" noChangeArrowheads="1"/>
          </p:cNvPicPr>
          <p:nvPr/>
        </p:nvPicPr>
        <p:blipFill>
          <a:blip r:embed="rId6"/>
          <a:srcRect/>
          <a:stretch>
            <a:fillRect/>
          </a:stretch>
        </p:blipFill>
        <p:spPr bwMode="auto">
          <a:xfrm>
            <a:off x="5295900" y="1074979"/>
            <a:ext cx="1626695" cy="1626695"/>
          </a:xfrm>
          <a:prstGeom prst="rect">
            <a:avLst/>
          </a:prstGeom>
          <a:noFill/>
        </p:spPr>
      </p:pic>
      <p:sp>
        <p:nvSpPr>
          <p:cNvPr id="2" name="文本框 1"/>
          <p:cNvSpPr txBox="1"/>
          <p:nvPr/>
        </p:nvSpPr>
        <p:spPr>
          <a:xfrm>
            <a:off x="3262630" y="5298440"/>
            <a:ext cx="5748020" cy="460375"/>
          </a:xfrm>
          <a:prstGeom prst="rect">
            <a:avLst/>
          </a:prstGeom>
          <a:noFill/>
        </p:spPr>
        <p:txBody>
          <a:bodyPr wrap="square" rtlCol="0">
            <a:spAutoFit/>
          </a:bodyPr>
          <a:p>
            <a:r>
              <a:rPr lang="zh-CN" altLang="en-US" sz="2400" b="1"/>
              <a:t>题目：双面四孔零件工艺分析与数控加工</a:t>
            </a:r>
            <a:endParaRPr lang="zh-CN" altLang="en-US" sz="2400" b="1"/>
          </a:p>
        </p:txBody>
      </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097154"/>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p:cTn id="11" dur="500" fill="hold"/>
                                        <p:tgtEl>
                                          <p:spTgt spid="27"/>
                                        </p:tgtEl>
                                        <p:attrNameLst>
                                          <p:attrName>ppt_w</p:attrName>
                                        </p:attrNameLst>
                                      </p:cBhvr>
                                      <p:tavLst>
                                        <p:tav tm="0">
                                          <p:val>
                                            <p:fltVal val="0.0"/>
                                          </p:val>
                                        </p:tav>
                                        <p:tav tm="100000">
                                          <p:val>
                                            <p:strVal val="#ppt_w"/>
                                          </p:val>
                                        </p:tav>
                                      </p:tavLst>
                                    </p:anim>
                                    <p:anim calcmode="lin" valueType="num">
                                      <p:cBhvr>
                                        <p:cTn id="12" dur="500" fill="hold"/>
                                        <p:tgtEl>
                                          <p:spTgt spid="27"/>
                                        </p:tgtEl>
                                        <p:attrNameLst>
                                          <p:attrName>ppt_h</p:attrName>
                                        </p:attrNameLst>
                                      </p:cBhvr>
                                      <p:tavLst>
                                        <p:tav tm="0">
                                          <p:val>
                                            <p:fltVal val="0.0"/>
                                          </p:val>
                                        </p:tav>
                                        <p:tav tm="100000">
                                          <p:val>
                                            <p:strVal val="#ppt_h"/>
                                          </p:val>
                                        </p:tav>
                                      </p:tavLst>
                                    </p:anim>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p:cTn id="18" dur="500" fill="hold"/>
                                        <p:tgtEl>
                                          <p:spTgt spid="26"/>
                                        </p:tgtEl>
                                        <p:attrNameLst>
                                          <p:attrName>ppt_w</p:attrName>
                                        </p:attrNameLst>
                                      </p:cBhvr>
                                      <p:tavLst>
                                        <p:tav tm="0">
                                          <p:val>
                                            <p:fltVal val="0.0"/>
                                          </p:val>
                                        </p:tav>
                                        <p:tav tm="100000">
                                          <p:val>
                                            <p:strVal val="#ppt_w"/>
                                          </p:val>
                                        </p:tav>
                                      </p:tavLst>
                                    </p:anim>
                                    <p:anim calcmode="lin" valueType="num">
                                      <p:cBhvr>
                                        <p:cTn id="19" dur="500" fill="hold"/>
                                        <p:tgtEl>
                                          <p:spTgt spid="26"/>
                                        </p:tgtEl>
                                        <p:attrNameLst>
                                          <p:attrName>ppt_h</p:attrName>
                                        </p:attrNameLst>
                                      </p:cBhvr>
                                      <p:tavLst>
                                        <p:tav tm="0">
                                          <p:val>
                                            <p:fltVal val="0.0"/>
                                          </p:val>
                                        </p:tav>
                                        <p:tav tm="100000">
                                          <p:val>
                                            <p:strVal val="#ppt_h"/>
                                          </p:val>
                                        </p:tav>
                                      </p:tavLst>
                                    </p:anim>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8" presetClass="emph" presetSubtype="0" fill="hold" nodeType="clickEffect">
                                  <p:stCondLst>
                                    <p:cond delay="0"/>
                                  </p:stCondLst>
                                  <p:childTnLst>
                                    <p:animRot by="21600000">
                                      <p:cBhvr>
                                        <p:cTn id="24" dur="3000" fill="hold"/>
                                        <p:tgtEl>
                                          <p:spTgt spid="26"/>
                                        </p:tgtEl>
                                        <p:attrNameLst>
                                          <p:attrName>r</p:attrName>
                                        </p:attrNameLst>
                                      </p:cBhvr>
                                    </p:animRot>
                                  </p:childTnLst>
                                </p:cTn>
                              </p:par>
                              <p:par>
                                <p:cTn id="25" presetID="42" presetClass="entr" presetSubtype="0" fill="hold" grpId="0" nodeType="withEffect">
                                  <p:stCondLst>
                                    <p:cond delay="0"/>
                                  </p:stCondLst>
                                  <p:childTnLst>
                                    <p:set>
                                      <p:cBhvr>
                                        <p:cTn id="26" dur="1" fill="hold">
                                          <p:stCondLst>
                                            <p:cond delay="0"/>
                                          </p:stCondLst>
                                        </p:cTn>
                                        <p:tgtEl>
                                          <p:spTgt spid="1048590"/>
                                        </p:tgtEl>
                                        <p:attrNameLst>
                                          <p:attrName>style.visibility</p:attrName>
                                        </p:attrNameLst>
                                      </p:cBhvr>
                                      <p:to>
                                        <p:strVal val="visible"/>
                                      </p:to>
                                    </p:set>
                                    <p:animEffect transition="in" filter="fade">
                                      <p:cBhvr>
                                        <p:cTn id="27" dur="1500"/>
                                        <p:tgtEl>
                                          <p:spTgt spid="1048590"/>
                                        </p:tgtEl>
                                      </p:cBhvr>
                                    </p:animEffect>
                                    <p:anim calcmode="lin" valueType="num">
                                      <p:cBhvr>
                                        <p:cTn id="28" dur="1500" fill="hold"/>
                                        <p:tgtEl>
                                          <p:spTgt spid="1048590"/>
                                        </p:tgtEl>
                                        <p:attrNameLst>
                                          <p:attrName>ppt_x</p:attrName>
                                        </p:attrNameLst>
                                      </p:cBhvr>
                                      <p:tavLst>
                                        <p:tav tm="0">
                                          <p:val>
                                            <p:strVal val="#ppt_x"/>
                                          </p:val>
                                        </p:tav>
                                        <p:tav tm="100000">
                                          <p:val>
                                            <p:strVal val="#ppt_x"/>
                                          </p:val>
                                        </p:tav>
                                      </p:tavLst>
                                    </p:anim>
                                    <p:anim calcmode="lin" valueType="num">
                                      <p:cBhvr>
                                        <p:cTn id="29" dur="1500" fill="hold"/>
                                        <p:tgtEl>
                                          <p:spTgt spid="1048590"/>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1048591"/>
                                        </p:tgtEl>
                                        <p:attrNameLst>
                                          <p:attrName>style.visibility</p:attrName>
                                        </p:attrNameLst>
                                      </p:cBhvr>
                                      <p:to>
                                        <p:strVal val="visible"/>
                                      </p:to>
                                    </p:set>
                                    <p:animEffect transition="in" filter="fade">
                                      <p:cBhvr>
                                        <p:cTn id="32" dur="1500"/>
                                        <p:tgtEl>
                                          <p:spTgt spid="1048591"/>
                                        </p:tgtEl>
                                      </p:cBhvr>
                                    </p:animEffect>
                                    <p:anim calcmode="lin" valueType="num">
                                      <p:cBhvr>
                                        <p:cTn id="33" dur="1500" fill="hold"/>
                                        <p:tgtEl>
                                          <p:spTgt spid="1048591"/>
                                        </p:tgtEl>
                                        <p:attrNameLst>
                                          <p:attrName>ppt_x</p:attrName>
                                        </p:attrNameLst>
                                      </p:cBhvr>
                                      <p:tavLst>
                                        <p:tav tm="0">
                                          <p:val>
                                            <p:strVal val="#ppt_x"/>
                                          </p:val>
                                        </p:tav>
                                        <p:tav tm="100000">
                                          <p:val>
                                            <p:strVal val="#ppt_x"/>
                                          </p:val>
                                        </p:tav>
                                      </p:tavLst>
                                    </p:anim>
                                    <p:anim calcmode="lin" valueType="num">
                                      <p:cBhvr>
                                        <p:cTn id="34" dur="1500" fill="hold"/>
                                        <p:tgtEl>
                                          <p:spTgt spid="1048591"/>
                                        </p:tgtEl>
                                        <p:attrNameLst>
                                          <p:attrName>ppt_y</p:attrName>
                                        </p:attrNameLst>
                                      </p:cBhvr>
                                      <p:tavLst>
                                        <p:tav tm="0">
                                          <p:val>
                                            <p:strVal val="#ppt_y-.1"/>
                                          </p:val>
                                        </p:tav>
                                        <p:tav tm="100000">
                                          <p:val>
                                            <p:strVal val="#ppt_y"/>
                                          </p:val>
                                        </p:tav>
                                      </p:tavLst>
                                    </p:anim>
                                  </p:childTnLst>
                                </p:cTn>
                              </p:par>
                              <p:par>
                                <p:cTn id="35" presetID="14" presetClass="entr" presetSubtype="10" fill="hold" grpId="0" nodeType="withEffect">
                                  <p:stCondLst>
                                    <p:cond delay="1500"/>
                                  </p:stCondLst>
                                  <p:childTnLst>
                                    <p:set>
                                      <p:cBhvr>
                                        <p:cTn id="36" dur="1" fill="hold">
                                          <p:stCondLst>
                                            <p:cond delay="0"/>
                                          </p:stCondLst>
                                        </p:cTn>
                                        <p:tgtEl>
                                          <p:spTgt spid="1048592"/>
                                        </p:tgtEl>
                                        <p:attrNameLst>
                                          <p:attrName>style.visibility</p:attrName>
                                        </p:attrNameLst>
                                      </p:cBhvr>
                                      <p:to>
                                        <p:strVal val="visible"/>
                                      </p:to>
                                    </p:set>
                                    <p:animEffect transition="in" filter="randombar(horizontal)">
                                      <p:cBhvr>
                                        <p:cTn id="37" dur="500"/>
                                        <p:tgtEl>
                                          <p:spTgt spid="1048592"/>
                                        </p:tgtEl>
                                      </p:cBhvr>
                                    </p:animEffect>
                                  </p:childTnLst>
                                </p:cTn>
                              </p:par>
                              <p:par>
                                <p:cTn id="38" presetID="22" presetClass="entr" presetSubtype="8" fill="hold" grpId="0" nodeType="withEffect">
                                  <p:stCondLst>
                                    <p:cond delay="2250"/>
                                  </p:stCondLst>
                                  <p:childTnLst>
                                    <p:set>
                                      <p:cBhvr>
                                        <p:cTn id="39" dur="1" fill="hold">
                                          <p:stCondLst>
                                            <p:cond delay="0"/>
                                          </p:stCondLst>
                                        </p:cTn>
                                        <p:tgtEl>
                                          <p:spTgt spid="1048593"/>
                                        </p:tgtEl>
                                        <p:attrNameLst>
                                          <p:attrName>style.visibility</p:attrName>
                                        </p:attrNameLst>
                                      </p:cBhvr>
                                      <p:to>
                                        <p:strVal val="visible"/>
                                      </p:to>
                                    </p:set>
                                    <p:animEffect transition="in" filter="wipe(left)">
                                      <p:cBhvr>
                                        <p:cTn id="40" dur="500"/>
                                        <p:tgtEl>
                                          <p:spTgt spid="1048593"/>
                                        </p:tgtEl>
                                      </p:cBhvr>
                                    </p:animEffect>
                                  </p:childTnLst>
                                </p:cTn>
                              </p:par>
                              <p:par>
                                <p:cTn id="41" presetID="22" presetClass="entr" presetSubtype="8" fill="hold" nodeType="withEffect">
                                  <p:stCondLst>
                                    <p:cond delay="2250"/>
                                  </p:stCondLst>
                                  <p:childTnLst>
                                    <p:set>
                                      <p:cBhvr>
                                        <p:cTn id="42" dur="1" fill="hold">
                                          <p:stCondLst>
                                            <p:cond delay="0"/>
                                          </p:stCondLst>
                                        </p:cTn>
                                        <p:tgtEl>
                                          <p:spTgt spid="2097152"/>
                                        </p:tgtEl>
                                        <p:attrNameLst>
                                          <p:attrName>style.visibility</p:attrName>
                                        </p:attrNameLst>
                                      </p:cBhvr>
                                      <p:to>
                                        <p:strVal val="visible"/>
                                      </p:to>
                                    </p:set>
                                    <p:animEffect transition="in" filter="wipe(left)">
                                      <p:cBhvr>
                                        <p:cTn id="43" dur="500"/>
                                        <p:tgtEl>
                                          <p:spTgt spid="2097152"/>
                                        </p:tgtEl>
                                      </p:cBhvr>
                                    </p:animEffect>
                                  </p:childTnLst>
                                </p:cTn>
                              </p:par>
                              <p:par>
                                <p:cTn id="44" presetID="22" presetClass="entr" presetSubtype="2" fill="hold" nodeType="withEffect">
                                  <p:stCondLst>
                                    <p:cond delay="2250"/>
                                  </p:stCondLst>
                                  <p:childTnLst>
                                    <p:set>
                                      <p:cBhvr>
                                        <p:cTn id="45" dur="1" fill="hold">
                                          <p:stCondLst>
                                            <p:cond delay="0"/>
                                          </p:stCondLst>
                                        </p:cTn>
                                        <p:tgtEl>
                                          <p:spTgt spid="2097153"/>
                                        </p:tgtEl>
                                        <p:attrNameLst>
                                          <p:attrName>style.visibility</p:attrName>
                                        </p:attrNameLst>
                                      </p:cBhvr>
                                      <p:to>
                                        <p:strVal val="visible"/>
                                      </p:to>
                                    </p:set>
                                    <p:animEffect transition="in" filter="wipe(right)">
                                      <p:cBhvr>
                                        <p:cTn id="46" dur="500"/>
                                        <p:tgtEl>
                                          <p:spTgt spid="2097153"/>
                                        </p:tgtEl>
                                      </p:cBhvr>
                                    </p:animEffect>
                                  </p:childTnLst>
                                </p:cTn>
                              </p:par>
                              <p:par>
                                <p:cTn id="47" presetID="22" presetClass="entr" presetSubtype="2" fill="hold" grpId="0" nodeType="withEffect">
                                  <p:stCondLst>
                                    <p:cond delay="2250"/>
                                  </p:stCondLst>
                                  <p:childTnLst>
                                    <p:set>
                                      <p:cBhvr>
                                        <p:cTn id="48" dur="1" fill="hold">
                                          <p:stCondLst>
                                            <p:cond delay="0"/>
                                          </p:stCondLst>
                                        </p:cTn>
                                        <p:tgtEl>
                                          <p:spTgt spid="1048594"/>
                                        </p:tgtEl>
                                        <p:attrNameLst>
                                          <p:attrName>style.visibility</p:attrName>
                                        </p:attrNameLst>
                                      </p:cBhvr>
                                      <p:to>
                                        <p:strVal val="visible"/>
                                      </p:to>
                                    </p:set>
                                    <p:animEffect transition="in" filter="wipe(right)">
                                      <p:cBhvr>
                                        <p:cTn id="49" dur="500"/>
                                        <p:tgtEl>
                                          <p:spTgt spid="10485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90" grpId="0" bldLvl="0" animBg="1"/>
      <p:bldP spid="1048591" grpId="0"/>
      <p:bldP spid="1048592" grpId="0" bldLvl="0" animBg="1"/>
      <p:bldP spid="1048593" grpId="0"/>
      <p:bldP spid="104859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81" name="TextBox 23"/>
          <p:cNvSpPr txBox="1"/>
          <p:nvPr/>
        </p:nvSpPr>
        <p:spPr>
          <a:xfrm>
            <a:off x="4293375" y="323206"/>
            <a:ext cx="19138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--3.</a:t>
            </a:r>
            <a:r>
              <a:rPr lang="zh-CN" altLang="en-US" sz="2800" dirty="0" smtClean="0">
                <a:solidFill>
                  <a:srgbClr val="1F3762"/>
                </a:solidFill>
                <a:cs typeface="+mn-ea"/>
                <a:sym typeface="+mn-lt"/>
              </a:rPr>
              <a:t>工程图</a:t>
            </a:r>
            <a:endParaRPr lang="zh-CN" altLang="en-US" sz="2800" dirty="0">
              <a:solidFill>
                <a:srgbClr val="1F3762"/>
              </a:solidFill>
              <a:cs typeface="+mn-ea"/>
              <a:sym typeface="+mn-lt"/>
            </a:endParaRPr>
          </a:p>
        </p:txBody>
      </p:sp>
      <p:sp>
        <p:nvSpPr>
          <p:cNvPr id="1048682"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软件制图</a:t>
            </a:r>
            <a:endParaRPr lang="zh-CN" altLang="en-US" sz="4400" b="1" dirty="0">
              <a:solidFill>
                <a:srgbClr val="1F3762"/>
              </a:solidFill>
              <a:latin typeface="+mn-lt"/>
              <a:ea typeface="+mn-ea"/>
              <a:cs typeface="+mn-ea"/>
              <a:sym typeface="+mn-lt"/>
            </a:endParaRPr>
          </a:p>
        </p:txBody>
      </p:sp>
      <p:sp>
        <p:nvSpPr>
          <p:cNvPr id="1048683" name="TextBox 1"/>
          <p:cNvSpPr txBox="1"/>
          <p:nvPr/>
        </p:nvSpPr>
        <p:spPr>
          <a:xfrm>
            <a:off x="1115060" y="2490470"/>
            <a:ext cx="2240280" cy="368300"/>
          </a:xfrm>
          <a:prstGeom prst="rect">
            <a:avLst/>
          </a:prstGeom>
          <a:noFill/>
        </p:spPr>
        <p:txBody>
          <a:bodyPr wrap="square" rtlCol="0">
            <a:spAutoFit/>
          </a:bodyPr>
          <a:p>
            <a:r>
              <a:rPr lang="zh-CN" altLang="en-US" dirty="0" smtClean="0">
                <a:latin typeface="宋体" panose="02010600030101010101" pitchFamily="2" charset="-122"/>
                <a:ea typeface="宋体" panose="02010600030101010101" pitchFamily="2" charset="-122"/>
              </a:rPr>
              <a:t>工程图的内容：</a:t>
            </a:r>
            <a:endParaRPr lang="zh-CN" altLang="en-US" dirty="0">
              <a:latin typeface="宋体" panose="02010600030101010101" pitchFamily="2" charset="-122"/>
              <a:ea typeface="宋体" panose="02010600030101010101" pitchFamily="2" charset="-122"/>
            </a:endParaRPr>
          </a:p>
        </p:txBody>
      </p:sp>
      <p:sp>
        <p:nvSpPr>
          <p:cNvPr id="1048684" name="TextBox 2"/>
          <p:cNvSpPr txBox="1"/>
          <p:nvPr/>
        </p:nvSpPr>
        <p:spPr>
          <a:xfrm>
            <a:off x="1115060" y="2858770"/>
            <a:ext cx="2910840" cy="1198880"/>
          </a:xfrm>
          <a:prstGeom prst="rect">
            <a:avLst/>
          </a:prstGeom>
          <a:noFill/>
        </p:spPr>
        <p:txBody>
          <a:bodyPr wrap="square" rtlCol="0">
            <a:spAutoFit/>
          </a:bodyPr>
          <a:p>
            <a:pPr indent="457200"/>
            <a:r>
              <a:rPr lang="zh-CN" altLang="zh-CN" dirty="0"/>
              <a:t>一个完整的工程图，它的</a:t>
            </a:r>
            <a:r>
              <a:rPr lang="zh-CN" altLang="zh-CN" dirty="0">
                <a:sym typeface="+mn-ea"/>
              </a:rPr>
              <a:t>内</a:t>
            </a:r>
            <a:r>
              <a:rPr lang="zh-CN" altLang="zh-CN" dirty="0"/>
              <a:t>容包括：一组表达完全的视图、完整的尺寸标注、技术要求、</a:t>
            </a:r>
            <a:r>
              <a:rPr lang="zh-CN" altLang="zh-CN" dirty="0" smtClean="0"/>
              <a:t>标题栏</a:t>
            </a:r>
            <a:r>
              <a:rPr lang="zh-CN" altLang="en-US" dirty="0"/>
              <a:t>。</a:t>
            </a:r>
            <a:endParaRPr lang="zh-CN" altLang="zh-CN" dirty="0"/>
          </a:p>
        </p:txBody>
      </p:sp>
      <p:pic>
        <p:nvPicPr>
          <p:cNvPr id="2097184" name="图片 16" descr="E:\机械资料\机械论文现场加工截图\图片16.png图片16"/>
          <p:cNvPicPr/>
          <p:nvPr/>
        </p:nvPicPr>
        <p:blipFill>
          <a:blip r:embed="rId1"/>
          <a:srcRect/>
          <a:stretch>
            <a:fillRect/>
          </a:stretch>
        </p:blipFill>
        <p:spPr bwMode="auto">
          <a:xfrm>
            <a:off x="4535805" y="1608455"/>
            <a:ext cx="6974205" cy="5092065"/>
          </a:xfrm>
          <a:prstGeom prst="rect">
            <a:avLst/>
          </a:prstGeom>
          <a:noFill/>
          <a:ln>
            <a:noFill/>
          </a:ln>
        </p:spPr>
      </p:pic>
      <p:pic>
        <p:nvPicPr>
          <p:cNvPr id="2097185" name="Picture 2" descr="C:\Users\Administrator\Desktop\校徽.png"/>
          <p:cNvPicPr>
            <a:picLocks noChangeAspect="1" noChangeArrowheads="1"/>
          </p:cNvPicPr>
          <p:nvPr/>
        </p:nvPicPr>
        <p:blipFill>
          <a:blip r:embed="rId2"/>
          <a:srcRect/>
          <a:stretch>
            <a:fillRect/>
          </a:stretch>
        </p:blipFill>
        <p:spPr bwMode="auto">
          <a:xfrm>
            <a:off x="10017370" y="-99392"/>
            <a:ext cx="1492741" cy="1492741"/>
          </a:xfrm>
          <a:prstGeom prst="rect">
            <a:avLst/>
          </a:prstGeom>
          <a:noFill/>
        </p:spPr>
      </p:pic>
    </p:spTree>
  </p:cSld>
  <p:clrMapOvr>
    <a:masterClrMapping/>
  </p:clrMapOvr>
  <p:transition spd="slow"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82"/>
                                        </p:tgtEl>
                                        <p:attrNameLst>
                                          <p:attrName>style.visibility</p:attrName>
                                        </p:attrNameLst>
                                      </p:cBhvr>
                                      <p:to>
                                        <p:strVal val="visible"/>
                                      </p:to>
                                    </p:set>
                                    <p:animEffect transition="in" filter="wipe(left)">
                                      <p:cBhvr>
                                        <p:cTn id="7" dur="500"/>
                                        <p:tgtEl>
                                          <p:spTgt spid="104868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681"/>
                                        </p:tgtEl>
                                        <p:attrNameLst>
                                          <p:attrName>style.visibility</p:attrName>
                                        </p:attrNameLst>
                                      </p:cBhvr>
                                      <p:to>
                                        <p:strVal val="visible"/>
                                      </p:to>
                                    </p:set>
                                    <p:animEffect transition="in" filter="wipe(left)">
                                      <p:cBhvr>
                                        <p:cTn id="10" dur="500"/>
                                        <p:tgtEl>
                                          <p:spTgt spid="10486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81" grpId="0" bldLvl="0" animBg="1"/>
      <p:bldP spid="104868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90" name=""/>
        <p:cNvGrpSpPr/>
        <p:nvPr/>
      </p:nvGrpSpPr>
      <p:grpSpPr>
        <a:xfrm>
          <a:off x="0" y="0"/>
          <a:ext cx="0" cy="0"/>
          <a:chOff x="0" y="0"/>
          <a:chExt cx="0" cy="0"/>
        </a:xfrm>
      </p:grpSpPr>
      <p:grpSp>
        <p:nvGrpSpPr>
          <p:cNvPr id="91" name="组合 22"/>
          <p:cNvGrpSpPr/>
          <p:nvPr/>
        </p:nvGrpSpPr>
        <p:grpSpPr>
          <a:xfrm>
            <a:off x="4" y="969100"/>
            <a:ext cx="12191996" cy="1794132"/>
            <a:chOff x="4" y="977295"/>
            <a:chExt cx="12191996" cy="1794132"/>
          </a:xfrm>
        </p:grpSpPr>
        <p:sp>
          <p:nvSpPr>
            <p:cNvPr id="1048688"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92" name="组合 24"/>
            <p:cNvGrpSpPr/>
            <p:nvPr/>
          </p:nvGrpSpPr>
          <p:grpSpPr>
            <a:xfrm>
              <a:off x="4" y="2268060"/>
              <a:ext cx="12191996" cy="5240"/>
              <a:chOff x="4" y="2268060"/>
              <a:chExt cx="12191996" cy="5240"/>
            </a:xfrm>
          </p:grpSpPr>
          <p:cxnSp>
            <p:nvCxnSpPr>
              <p:cNvPr id="3145740"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41"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689" name="矩形 1"/>
          <p:cNvSpPr>
            <a:spLocks noChangeArrowheads="1"/>
          </p:cNvSpPr>
          <p:nvPr/>
        </p:nvSpPr>
        <p:spPr bwMode="auto">
          <a:xfrm>
            <a:off x="3871595" y="3328035"/>
            <a:ext cx="5367020" cy="946785"/>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6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Ⅲ </a:t>
            </a:r>
            <a:r>
              <a:rPr lang="zh-CN" altLang="en-US" sz="6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工艺分析</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90" name="TextBox 23"/>
          <p:cNvSpPr txBox="1"/>
          <p:nvPr/>
        </p:nvSpPr>
        <p:spPr>
          <a:xfrm>
            <a:off x="2779702" y="4900306"/>
            <a:ext cx="22167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1.</a:t>
            </a: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零件图</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分析</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691" name="TextBox 24"/>
          <p:cNvSpPr txBox="1"/>
          <p:nvPr/>
        </p:nvSpPr>
        <p:spPr>
          <a:xfrm>
            <a:off x="7486322" y="4900569"/>
            <a:ext cx="28263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3.</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数控加工工序卡</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692" name="TextBox 25"/>
          <p:cNvSpPr txBox="1"/>
          <p:nvPr/>
        </p:nvSpPr>
        <p:spPr>
          <a:xfrm>
            <a:off x="5032835" y="4900190"/>
            <a:ext cx="25215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2.</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加工工艺分析</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186" name="Picture 2" descr="C:\Users\Administrator\Desktop\校徽.png"/>
          <p:cNvPicPr>
            <a:picLocks noChangeAspect="1" noChangeArrowheads="1"/>
          </p:cNvPicPr>
          <p:nvPr/>
        </p:nvPicPr>
        <p:blipFill>
          <a:blip r:embed="rId1"/>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0"/>
                                          </p:val>
                                        </p:tav>
                                        <p:tav tm="100000">
                                          <p:val>
                                            <p:strVal val="#ppt_w"/>
                                          </p:val>
                                        </p:tav>
                                      </p:tavLst>
                                    </p:anim>
                                    <p:anim calcmode="lin" valueType="num">
                                      <p:cBhvr>
                                        <p:cTn id="8" dur="500" fill="hold"/>
                                        <p:tgtEl>
                                          <p:spTgt spid="91"/>
                                        </p:tgtEl>
                                        <p:attrNameLst>
                                          <p:attrName>ppt_h</p:attrName>
                                        </p:attrNameLst>
                                      </p:cBhvr>
                                      <p:tavLst>
                                        <p:tav tm="0">
                                          <p:val>
                                            <p:fltVal val="0.0"/>
                                          </p:val>
                                        </p:tav>
                                        <p:tav tm="100000">
                                          <p:val>
                                            <p:strVal val="#ppt_h"/>
                                          </p:val>
                                        </p:tav>
                                      </p:tavLst>
                                    </p:anim>
                                    <p:animEffect transition="in" filter="fade">
                                      <p:cBhvr>
                                        <p:cTn id="9" dur="500"/>
                                        <p:tgtEl>
                                          <p:spTgt spid="91"/>
                                        </p:tgtEl>
                                      </p:cBhvr>
                                    </p:animEffect>
                                  </p:childTnLst>
                                </p:cTn>
                              </p:par>
                              <p:par>
                                <p:cTn id="10" presetID="16" presetClass="entr" presetSubtype="21" fill="hold" grpId="0" nodeType="withEffect">
                                  <p:stCondLst>
                                    <p:cond delay="500"/>
                                  </p:stCondLst>
                                  <p:childTnLst>
                                    <p:set>
                                      <p:cBhvr>
                                        <p:cTn id="11" dur="1" fill="hold">
                                          <p:stCondLst>
                                            <p:cond delay="0"/>
                                          </p:stCondLst>
                                        </p:cTn>
                                        <p:tgtEl>
                                          <p:spTgt spid="1048689"/>
                                        </p:tgtEl>
                                        <p:attrNameLst>
                                          <p:attrName>style.visibility</p:attrName>
                                        </p:attrNameLst>
                                      </p:cBhvr>
                                      <p:to>
                                        <p:strVal val="visible"/>
                                      </p:to>
                                    </p:set>
                                    <p:animEffect transition="in" filter="barn(inVertical)">
                                      <p:cBhvr>
                                        <p:cTn id="12" dur="500"/>
                                        <p:tgtEl>
                                          <p:spTgt spid="1048689"/>
                                        </p:tgtEl>
                                      </p:cBhvr>
                                    </p:animEffect>
                                  </p:childTnLst>
                                </p:cTn>
                              </p:par>
                              <p:par>
                                <p:cTn id="13" presetID="42" presetClass="entr" presetSubtype="0" fill="hold" grpId="0" nodeType="withEffect">
                                  <p:stCondLst>
                                    <p:cond delay="1000"/>
                                  </p:stCondLst>
                                  <p:childTnLst>
                                    <p:set>
                                      <p:cBhvr>
                                        <p:cTn id="14" dur="1" fill="hold">
                                          <p:stCondLst>
                                            <p:cond delay="0"/>
                                          </p:stCondLst>
                                        </p:cTn>
                                        <p:tgtEl>
                                          <p:spTgt spid="1048690"/>
                                        </p:tgtEl>
                                        <p:attrNameLst>
                                          <p:attrName>style.visibility</p:attrName>
                                        </p:attrNameLst>
                                      </p:cBhvr>
                                      <p:to>
                                        <p:strVal val="visible"/>
                                      </p:to>
                                    </p:set>
                                    <p:animEffect transition="in" filter="fade">
                                      <p:cBhvr>
                                        <p:cTn id="15" dur="1000"/>
                                        <p:tgtEl>
                                          <p:spTgt spid="1048690"/>
                                        </p:tgtEl>
                                      </p:cBhvr>
                                    </p:animEffect>
                                    <p:anim calcmode="lin" valueType="num">
                                      <p:cBhvr>
                                        <p:cTn id="16" dur="1000" fill="hold"/>
                                        <p:tgtEl>
                                          <p:spTgt spid="1048690"/>
                                        </p:tgtEl>
                                        <p:attrNameLst>
                                          <p:attrName>ppt_x</p:attrName>
                                        </p:attrNameLst>
                                      </p:cBhvr>
                                      <p:tavLst>
                                        <p:tav tm="0">
                                          <p:val>
                                            <p:strVal val="#ppt_x"/>
                                          </p:val>
                                        </p:tav>
                                        <p:tav tm="100000">
                                          <p:val>
                                            <p:strVal val="#ppt_x"/>
                                          </p:val>
                                        </p:tav>
                                      </p:tavLst>
                                    </p:anim>
                                    <p:anim calcmode="lin" valueType="num">
                                      <p:cBhvr>
                                        <p:cTn id="17" dur="1000" fill="hold"/>
                                        <p:tgtEl>
                                          <p:spTgt spid="1048690"/>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1000"/>
                                  </p:stCondLst>
                                  <p:childTnLst>
                                    <p:set>
                                      <p:cBhvr>
                                        <p:cTn id="19" dur="1" fill="hold">
                                          <p:stCondLst>
                                            <p:cond delay="0"/>
                                          </p:stCondLst>
                                        </p:cTn>
                                        <p:tgtEl>
                                          <p:spTgt spid="1048691"/>
                                        </p:tgtEl>
                                        <p:attrNameLst>
                                          <p:attrName>style.visibility</p:attrName>
                                        </p:attrNameLst>
                                      </p:cBhvr>
                                      <p:to>
                                        <p:strVal val="visible"/>
                                      </p:to>
                                    </p:set>
                                    <p:animEffect transition="in" filter="fade">
                                      <p:cBhvr>
                                        <p:cTn id="20" dur="1000"/>
                                        <p:tgtEl>
                                          <p:spTgt spid="1048691"/>
                                        </p:tgtEl>
                                      </p:cBhvr>
                                    </p:animEffect>
                                    <p:anim calcmode="lin" valueType="num">
                                      <p:cBhvr>
                                        <p:cTn id="21" dur="1000" fill="hold"/>
                                        <p:tgtEl>
                                          <p:spTgt spid="1048691"/>
                                        </p:tgtEl>
                                        <p:attrNameLst>
                                          <p:attrName>ppt_x</p:attrName>
                                        </p:attrNameLst>
                                      </p:cBhvr>
                                      <p:tavLst>
                                        <p:tav tm="0">
                                          <p:val>
                                            <p:strVal val="#ppt_x"/>
                                          </p:val>
                                        </p:tav>
                                        <p:tav tm="100000">
                                          <p:val>
                                            <p:strVal val="#ppt_x"/>
                                          </p:val>
                                        </p:tav>
                                      </p:tavLst>
                                    </p:anim>
                                    <p:anim calcmode="lin" valueType="num">
                                      <p:cBhvr>
                                        <p:cTn id="22" dur="1000" fill="hold"/>
                                        <p:tgtEl>
                                          <p:spTgt spid="1048691"/>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1000"/>
                                  </p:stCondLst>
                                  <p:childTnLst>
                                    <p:set>
                                      <p:cBhvr>
                                        <p:cTn id="24" dur="1" fill="hold">
                                          <p:stCondLst>
                                            <p:cond delay="0"/>
                                          </p:stCondLst>
                                        </p:cTn>
                                        <p:tgtEl>
                                          <p:spTgt spid="1048692"/>
                                        </p:tgtEl>
                                        <p:attrNameLst>
                                          <p:attrName>style.visibility</p:attrName>
                                        </p:attrNameLst>
                                      </p:cBhvr>
                                      <p:to>
                                        <p:strVal val="visible"/>
                                      </p:to>
                                    </p:set>
                                    <p:animEffect transition="in" filter="fade">
                                      <p:cBhvr>
                                        <p:cTn id="25" dur="1000"/>
                                        <p:tgtEl>
                                          <p:spTgt spid="1048692"/>
                                        </p:tgtEl>
                                      </p:cBhvr>
                                    </p:animEffect>
                                    <p:anim calcmode="lin" valueType="num">
                                      <p:cBhvr>
                                        <p:cTn id="26" dur="1000" fill="hold"/>
                                        <p:tgtEl>
                                          <p:spTgt spid="1048692"/>
                                        </p:tgtEl>
                                        <p:attrNameLst>
                                          <p:attrName>ppt_x</p:attrName>
                                        </p:attrNameLst>
                                      </p:cBhvr>
                                      <p:tavLst>
                                        <p:tav tm="0">
                                          <p:val>
                                            <p:strVal val="#ppt_x"/>
                                          </p:val>
                                        </p:tav>
                                        <p:tav tm="100000">
                                          <p:val>
                                            <p:strVal val="#ppt_x"/>
                                          </p:val>
                                        </p:tav>
                                      </p:tavLst>
                                    </p:anim>
                                    <p:anim calcmode="lin" valueType="num">
                                      <p:cBhvr>
                                        <p:cTn id="27" dur="1000" fill="hold"/>
                                        <p:tgtEl>
                                          <p:spTgt spid="10486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89" grpId="0"/>
      <p:bldP spid="1048690" grpId="0"/>
      <p:bldP spid="1048691" grpId="0"/>
      <p:bldP spid="104869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93" name=""/>
        <p:cNvGrpSpPr/>
        <p:nvPr/>
      </p:nvGrpSpPr>
      <p:grpSpPr>
        <a:xfrm>
          <a:off x="0" y="0"/>
          <a:ext cx="0" cy="0"/>
          <a:chOff x="0" y="0"/>
          <a:chExt cx="0" cy="0"/>
        </a:xfrm>
      </p:grpSpPr>
      <p:sp>
        <p:nvSpPr>
          <p:cNvPr id="1048693" name="TextBox 23"/>
          <p:cNvSpPr txBox="1"/>
          <p:nvPr/>
        </p:nvSpPr>
        <p:spPr>
          <a:xfrm>
            <a:off x="4023995" y="343535"/>
            <a:ext cx="2896870" cy="497840"/>
          </a:xfrm>
          <a:prstGeom prst="rect">
            <a:avLst/>
          </a:prstGeom>
        </p:spPr>
        <p:style>
          <a:lnRef idx="2">
            <a:schemeClr val="accent5"/>
          </a:lnRef>
          <a:fillRef idx="1">
            <a:schemeClr val="lt1"/>
          </a:fillRef>
          <a:effectRef idx="0">
            <a:schemeClr val="accent5"/>
          </a:effectRef>
          <a:fontRef idx="minor">
            <a:schemeClr val="dk1"/>
          </a:fontRef>
        </p:style>
        <p:txBody>
          <a:bodyPr wrap="square" lIns="68579" tIns="34289" rIns="68579" bIns="34289" rtlCol="0">
            <a:spAutoFit/>
          </a:bodyPr>
          <a:p>
            <a:r>
              <a:rPr lang="en-US" altLang="zh-CN" sz="2800" dirty="0" smtClean="0">
                <a:solidFill>
                  <a:srgbClr val="1F3762"/>
                </a:solidFill>
                <a:cs typeface="+mn-ea"/>
                <a:sym typeface="+mn-lt"/>
              </a:rPr>
              <a:t>--1.</a:t>
            </a:r>
            <a:r>
              <a:rPr lang="zh-CN" altLang="en-US" sz="2800" dirty="0" smtClean="0">
                <a:solidFill>
                  <a:srgbClr val="1F3762"/>
                </a:solidFill>
                <a:cs typeface="+mn-ea"/>
                <a:sym typeface="+mn-lt"/>
              </a:rPr>
              <a:t>零件图分析</a:t>
            </a:r>
            <a:endParaRPr lang="zh-CN" altLang="en-US" sz="2800" dirty="0">
              <a:solidFill>
                <a:srgbClr val="1F3762"/>
              </a:solidFill>
              <a:cs typeface="+mn-ea"/>
              <a:sym typeface="+mn-lt"/>
            </a:endParaRPr>
          </a:p>
        </p:txBody>
      </p:sp>
      <p:sp>
        <p:nvSpPr>
          <p:cNvPr id="1048694"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工艺分析</a:t>
            </a:r>
            <a:endParaRPr lang="zh-CN" altLang="en-US" sz="4400" b="1" dirty="0">
              <a:solidFill>
                <a:srgbClr val="1F3762"/>
              </a:solidFill>
              <a:latin typeface="+mn-lt"/>
              <a:ea typeface="+mn-ea"/>
              <a:cs typeface="+mn-ea"/>
              <a:sym typeface="+mn-lt"/>
            </a:endParaRPr>
          </a:p>
        </p:txBody>
      </p:sp>
      <p:grpSp>
        <p:nvGrpSpPr>
          <p:cNvPr id="94" name="组合 3"/>
          <p:cNvGrpSpPr/>
          <p:nvPr/>
        </p:nvGrpSpPr>
        <p:grpSpPr>
          <a:xfrm>
            <a:off x="1252715" y="2025638"/>
            <a:ext cx="1411606" cy="1411607"/>
            <a:chOff x="467544" y="1375410"/>
            <a:chExt cx="1176338" cy="1176339"/>
          </a:xfrm>
        </p:grpSpPr>
        <p:sp>
          <p:nvSpPr>
            <p:cNvPr id="1048695" name="流程图: 联系 16"/>
            <p:cNvSpPr/>
            <p:nvPr/>
          </p:nvSpPr>
          <p:spPr>
            <a:xfrm>
              <a:off x="467544" y="1375410"/>
              <a:ext cx="1176338" cy="1176338"/>
            </a:xfrm>
            <a:custGeom>
              <a:avLst/>
              <a:gdLst/>
              <a:ahLst/>
              <a:cxnLst/>
              <a:rect l="l" t="t" r="r" b="b"/>
              <a:pathLst>
                <a:path w="1176338" h="1176338">
                  <a:moveTo>
                    <a:pt x="588171" y="159539"/>
                  </a:moveTo>
                  <a:cubicBezTo>
                    <a:pt x="347503" y="159539"/>
                    <a:pt x="152403" y="354639"/>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close/>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263332"/>
                    <a:pt x="263332" y="0"/>
                    <a:pt x="588169"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696" name="流程图: 联系 16"/>
            <p:cNvSpPr/>
            <p:nvPr/>
          </p:nvSpPr>
          <p:spPr>
            <a:xfrm>
              <a:off x="478837" y="1375411"/>
              <a:ext cx="1165044" cy="1176338"/>
            </a:xfrm>
            <a:custGeom>
              <a:avLst/>
              <a:gdLst/>
              <a:ahLst/>
              <a:cxnLst/>
              <a:rect l="l" t="t" r="r" b="b"/>
              <a:pathLst>
                <a:path w="1165044" h="1176338">
                  <a:moveTo>
                    <a:pt x="576875" y="0"/>
                  </a:moveTo>
                  <a:cubicBezTo>
                    <a:pt x="901712" y="0"/>
                    <a:pt x="1165044" y="263332"/>
                    <a:pt x="1165044" y="588169"/>
                  </a:cubicBezTo>
                  <a:cubicBezTo>
                    <a:pt x="1165044" y="913006"/>
                    <a:pt x="901712" y="1176338"/>
                    <a:pt x="576875" y="1176338"/>
                  </a:cubicBezTo>
                  <a:cubicBezTo>
                    <a:pt x="290390" y="1176338"/>
                    <a:pt x="51743" y="971515"/>
                    <a:pt x="0" y="700201"/>
                  </a:cubicBezTo>
                  <a:lnTo>
                    <a:pt x="149115" y="674724"/>
                  </a:lnTo>
                  <a:cubicBezTo>
                    <a:pt x="185744" y="877542"/>
                    <a:pt x="363381" y="1031075"/>
                    <a:pt x="576877" y="1031075"/>
                  </a:cubicBezTo>
                  <a:cubicBezTo>
                    <a:pt x="817545" y="1031075"/>
                    <a:pt x="1012645" y="835975"/>
                    <a:pt x="1012645" y="595307"/>
                  </a:cubicBezTo>
                  <a:cubicBezTo>
                    <a:pt x="1012645" y="354639"/>
                    <a:pt x="817545" y="159539"/>
                    <a:pt x="576877" y="159539"/>
                  </a:cubicBezTo>
                  <a:lnTo>
                    <a:pt x="573779" y="159851"/>
                  </a:lnTo>
                  <a:lnTo>
                    <a:pt x="573779" y="312"/>
                  </a:lnTo>
                  <a:cubicBezTo>
                    <a:pt x="574809" y="3"/>
                    <a:pt x="575842" y="0"/>
                    <a:pt x="576875"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697" name="TextBox 9"/>
            <p:cNvSpPr txBox="1"/>
            <p:nvPr/>
          </p:nvSpPr>
          <p:spPr>
            <a:xfrm>
              <a:off x="718448" y="1764433"/>
              <a:ext cx="819150" cy="384721"/>
            </a:xfrm>
            <a:prstGeom prst="rect">
              <a:avLst/>
            </a:prstGeom>
            <a:noFill/>
          </p:spPr>
          <p:txBody>
            <a:bodyPr wrap="square" rtlCol="0">
              <a:spAutoFit/>
            </a:bodyPr>
            <a:p>
              <a:r>
                <a:rPr lang="en-US" altLang="zh-CN" sz="2400" b="1" dirty="0">
                  <a:solidFill>
                    <a:srgbClr val="1F3762"/>
                  </a:solidFill>
                  <a:cs typeface="+mn-ea"/>
                  <a:sym typeface="+mn-lt"/>
                </a:rPr>
                <a:t>66%</a:t>
              </a:r>
              <a:endParaRPr lang="zh-CN" altLang="en-US" sz="2400" b="1" dirty="0">
                <a:solidFill>
                  <a:srgbClr val="1F3762"/>
                </a:solidFill>
                <a:cs typeface="+mn-ea"/>
                <a:sym typeface="+mn-lt"/>
              </a:endParaRPr>
            </a:p>
          </p:txBody>
        </p:sp>
      </p:grpSp>
      <p:grpSp>
        <p:nvGrpSpPr>
          <p:cNvPr id="95" name="组合 7"/>
          <p:cNvGrpSpPr/>
          <p:nvPr/>
        </p:nvGrpSpPr>
        <p:grpSpPr>
          <a:xfrm>
            <a:off x="6253697" y="2015154"/>
            <a:ext cx="1411666" cy="1414288"/>
            <a:chOff x="4635028" y="1366680"/>
            <a:chExt cx="1176388" cy="1178573"/>
          </a:xfrm>
        </p:grpSpPr>
        <p:sp>
          <p:nvSpPr>
            <p:cNvPr id="1048698" name="流程图: 联系 16"/>
            <p:cNvSpPr/>
            <p:nvPr/>
          </p:nvSpPr>
          <p:spPr>
            <a:xfrm>
              <a:off x="4635078" y="1366680"/>
              <a:ext cx="1176338" cy="1176338"/>
            </a:xfrm>
            <a:custGeom>
              <a:avLst/>
              <a:gdLst/>
              <a:ahLst/>
              <a:cxnLst/>
              <a:rect l="l" t="t" r="r" b="b"/>
              <a:pathLst>
                <a:path w="1176338" h="1176338">
                  <a:moveTo>
                    <a:pt x="588171" y="159539"/>
                  </a:moveTo>
                  <a:cubicBezTo>
                    <a:pt x="347503" y="159539"/>
                    <a:pt x="152403" y="354639"/>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close/>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263332"/>
                    <a:pt x="263332" y="0"/>
                    <a:pt x="588169" y="0"/>
                  </a:cubicBez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699" name="流程图: 联系 16"/>
            <p:cNvSpPr/>
            <p:nvPr/>
          </p:nvSpPr>
          <p:spPr>
            <a:xfrm>
              <a:off x="4635028" y="1368914"/>
              <a:ext cx="1176338" cy="1176338"/>
            </a:xfrm>
            <a:custGeom>
              <a:avLst/>
              <a:gdLst/>
              <a:ahLst/>
              <a:cxnLst/>
              <a:rect l="l" t="t" r="r" b="b"/>
              <a:pathLst>
                <a:path w="1176338" h="1176338">
                  <a:moveTo>
                    <a:pt x="588171" y="159539"/>
                  </a:moveTo>
                  <a:cubicBezTo>
                    <a:pt x="347503" y="159539"/>
                    <a:pt x="152403" y="354639"/>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close/>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263332"/>
                    <a:pt x="263332" y="0"/>
                    <a:pt x="588169"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0" name="流程图: 联系 16"/>
            <p:cNvSpPr/>
            <p:nvPr/>
          </p:nvSpPr>
          <p:spPr>
            <a:xfrm>
              <a:off x="4724335" y="1368915"/>
              <a:ext cx="1087031" cy="1176338"/>
            </a:xfrm>
            <a:custGeom>
              <a:avLst/>
              <a:gdLst/>
              <a:ahLst/>
              <a:cxnLst/>
              <a:rect l="l" t="t" r="r" b="b"/>
              <a:pathLst>
                <a:path w="1087031" h="1176338">
                  <a:moveTo>
                    <a:pt x="498862" y="0"/>
                  </a:moveTo>
                  <a:cubicBezTo>
                    <a:pt x="823699" y="0"/>
                    <a:pt x="1087031" y="263332"/>
                    <a:pt x="1087031" y="588169"/>
                  </a:cubicBezTo>
                  <a:cubicBezTo>
                    <a:pt x="1087031" y="913006"/>
                    <a:pt x="823699" y="1176338"/>
                    <a:pt x="498862" y="1176338"/>
                  </a:cubicBezTo>
                  <a:cubicBezTo>
                    <a:pt x="287485" y="1176338"/>
                    <a:pt x="102151" y="1064835"/>
                    <a:pt x="0" y="896491"/>
                  </a:cubicBezTo>
                  <a:lnTo>
                    <a:pt x="127626" y="820724"/>
                  </a:lnTo>
                  <a:cubicBezTo>
                    <a:pt x="202790" y="947161"/>
                    <a:pt x="341028" y="1031075"/>
                    <a:pt x="498864" y="1031075"/>
                  </a:cubicBezTo>
                  <a:cubicBezTo>
                    <a:pt x="739532" y="1031075"/>
                    <a:pt x="934632" y="835975"/>
                    <a:pt x="934632" y="595307"/>
                  </a:cubicBezTo>
                  <a:cubicBezTo>
                    <a:pt x="934632" y="354639"/>
                    <a:pt x="739532" y="159539"/>
                    <a:pt x="498864" y="159539"/>
                  </a:cubicBezTo>
                  <a:lnTo>
                    <a:pt x="495767" y="159851"/>
                  </a:lnTo>
                  <a:lnTo>
                    <a:pt x="495767" y="312"/>
                  </a:lnTo>
                  <a:cubicBezTo>
                    <a:pt x="496797" y="3"/>
                    <a:pt x="497829" y="0"/>
                    <a:pt x="498862"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1" name="TextBox 14"/>
            <p:cNvSpPr txBox="1"/>
            <p:nvPr/>
          </p:nvSpPr>
          <p:spPr>
            <a:xfrm>
              <a:off x="4894705" y="1769196"/>
              <a:ext cx="819150" cy="384721"/>
            </a:xfrm>
            <a:prstGeom prst="rect">
              <a:avLst/>
            </a:prstGeom>
            <a:noFill/>
          </p:spPr>
          <p:txBody>
            <a:bodyPr wrap="square" rtlCol="0">
              <a:spAutoFit/>
            </a:bodyPr>
            <a:p>
              <a:r>
                <a:rPr lang="en-US" altLang="zh-CN" sz="2400" b="1" dirty="0">
                  <a:solidFill>
                    <a:srgbClr val="1F3762"/>
                  </a:solidFill>
                  <a:cs typeface="+mn-ea"/>
                  <a:sym typeface="+mn-lt"/>
                </a:rPr>
                <a:t>60%</a:t>
              </a:r>
              <a:endParaRPr lang="zh-CN" altLang="en-US" sz="2400" b="1" dirty="0">
                <a:solidFill>
                  <a:srgbClr val="1F3762"/>
                </a:solidFill>
                <a:cs typeface="+mn-ea"/>
                <a:sym typeface="+mn-lt"/>
              </a:endParaRPr>
            </a:p>
          </p:txBody>
        </p:sp>
      </p:grpSp>
      <p:grpSp>
        <p:nvGrpSpPr>
          <p:cNvPr id="96" name="组合 12"/>
          <p:cNvGrpSpPr/>
          <p:nvPr/>
        </p:nvGrpSpPr>
        <p:grpSpPr>
          <a:xfrm>
            <a:off x="1267956" y="4293550"/>
            <a:ext cx="1411607" cy="1411607"/>
            <a:chOff x="480243" y="3265337"/>
            <a:chExt cx="1176339" cy="1176339"/>
          </a:xfrm>
        </p:grpSpPr>
        <p:sp>
          <p:nvSpPr>
            <p:cNvPr id="1048702" name="流程图: 联系 16"/>
            <p:cNvSpPr/>
            <p:nvPr/>
          </p:nvSpPr>
          <p:spPr>
            <a:xfrm>
              <a:off x="480244" y="3265337"/>
              <a:ext cx="1176338" cy="1176338"/>
            </a:xfrm>
            <a:custGeom>
              <a:avLst/>
              <a:gdLst/>
              <a:ahLst/>
              <a:cxnLst/>
              <a:rect l="l" t="t" r="r" b="b"/>
              <a:pathLst>
                <a:path w="1176338" h="1176338">
                  <a:moveTo>
                    <a:pt x="588171" y="159539"/>
                  </a:moveTo>
                  <a:cubicBezTo>
                    <a:pt x="347503" y="159539"/>
                    <a:pt x="152403" y="354639"/>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close/>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263332"/>
                    <a:pt x="263332" y="0"/>
                    <a:pt x="588169"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3" name="流程图: 联系 16"/>
            <p:cNvSpPr/>
            <p:nvPr/>
          </p:nvSpPr>
          <p:spPr>
            <a:xfrm>
              <a:off x="480243" y="3265338"/>
              <a:ext cx="1176338" cy="1176338"/>
            </a:xfrm>
            <a:custGeom>
              <a:avLst/>
              <a:gdLst/>
              <a:ahLst/>
              <a:cxnLst/>
              <a:rect l="l" t="t" r="r" b="b"/>
              <a:pathLst>
                <a:path w="1176338" h="1176338">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539308"/>
                    <a:pt x="5958" y="491839"/>
                    <a:pt x="19007" y="446899"/>
                  </a:cubicBezTo>
                  <a:lnTo>
                    <a:pt x="167426" y="487610"/>
                  </a:lnTo>
                  <a:cubicBezTo>
                    <a:pt x="157092" y="521785"/>
                    <a:pt x="152403" y="557998"/>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lnTo>
                    <a:pt x="585073" y="159851"/>
                  </a:lnTo>
                  <a:lnTo>
                    <a:pt x="585073" y="312"/>
                  </a:lnTo>
                  <a:cubicBezTo>
                    <a:pt x="586103" y="3"/>
                    <a:pt x="587136" y="0"/>
                    <a:pt x="588169"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4" name="TextBox 18"/>
            <p:cNvSpPr txBox="1"/>
            <p:nvPr/>
          </p:nvSpPr>
          <p:spPr>
            <a:xfrm>
              <a:off x="739876" y="3655576"/>
              <a:ext cx="819150" cy="384721"/>
            </a:xfrm>
            <a:prstGeom prst="rect">
              <a:avLst/>
            </a:prstGeom>
            <a:noFill/>
          </p:spPr>
          <p:txBody>
            <a:bodyPr wrap="square" rtlCol="0">
              <a:spAutoFit/>
            </a:bodyPr>
            <a:p>
              <a:r>
                <a:rPr lang="en-US" altLang="zh-CN" sz="2400" b="1" dirty="0">
                  <a:solidFill>
                    <a:srgbClr val="1F3762"/>
                  </a:solidFill>
                  <a:cs typeface="+mn-ea"/>
                  <a:sym typeface="+mn-lt"/>
                </a:rPr>
                <a:t>77%</a:t>
              </a:r>
              <a:endParaRPr lang="zh-CN" altLang="en-US" sz="2400" b="1" dirty="0">
                <a:solidFill>
                  <a:srgbClr val="1F3762"/>
                </a:solidFill>
                <a:cs typeface="+mn-ea"/>
                <a:sym typeface="+mn-lt"/>
              </a:endParaRPr>
            </a:p>
          </p:txBody>
        </p:sp>
      </p:grpSp>
      <p:grpSp>
        <p:nvGrpSpPr>
          <p:cNvPr id="97" name="组合 16"/>
          <p:cNvGrpSpPr/>
          <p:nvPr/>
        </p:nvGrpSpPr>
        <p:grpSpPr>
          <a:xfrm>
            <a:off x="6270901" y="4284979"/>
            <a:ext cx="1411607" cy="1411607"/>
            <a:chOff x="4649366" y="3258194"/>
            <a:chExt cx="1176339" cy="1176339"/>
          </a:xfrm>
        </p:grpSpPr>
        <p:sp>
          <p:nvSpPr>
            <p:cNvPr id="1048705" name="流程图: 联系 16"/>
            <p:cNvSpPr/>
            <p:nvPr/>
          </p:nvSpPr>
          <p:spPr>
            <a:xfrm>
              <a:off x="4649367" y="3258194"/>
              <a:ext cx="1176338" cy="1176338"/>
            </a:xfrm>
            <a:custGeom>
              <a:avLst/>
              <a:gdLst/>
              <a:ahLst/>
              <a:cxnLst/>
              <a:rect l="l" t="t" r="r" b="b"/>
              <a:pathLst>
                <a:path w="1176338" h="1176338">
                  <a:moveTo>
                    <a:pt x="588171" y="159539"/>
                  </a:moveTo>
                  <a:cubicBezTo>
                    <a:pt x="347503" y="159539"/>
                    <a:pt x="152403" y="354639"/>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close/>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263332"/>
                    <a:pt x="263332" y="0"/>
                    <a:pt x="588169"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6" name="流程图: 联系 16"/>
            <p:cNvSpPr/>
            <p:nvPr/>
          </p:nvSpPr>
          <p:spPr>
            <a:xfrm>
              <a:off x="4649366" y="3258195"/>
              <a:ext cx="1176338" cy="1176338"/>
            </a:xfrm>
            <a:custGeom>
              <a:avLst/>
              <a:gdLst/>
              <a:ahLst/>
              <a:cxnLst/>
              <a:rect l="l" t="t" r="r" b="b"/>
              <a:pathLst>
                <a:path w="1176338" h="1176338">
                  <a:moveTo>
                    <a:pt x="588169" y="0"/>
                  </a:moveTo>
                  <a:cubicBezTo>
                    <a:pt x="913006" y="0"/>
                    <a:pt x="1176338" y="263332"/>
                    <a:pt x="1176338" y="588169"/>
                  </a:cubicBezTo>
                  <a:cubicBezTo>
                    <a:pt x="1176338" y="913006"/>
                    <a:pt x="913006" y="1176338"/>
                    <a:pt x="588169" y="1176338"/>
                  </a:cubicBezTo>
                  <a:cubicBezTo>
                    <a:pt x="263332" y="1176338"/>
                    <a:pt x="0" y="913006"/>
                    <a:pt x="0" y="588169"/>
                  </a:cubicBezTo>
                  <a:cubicBezTo>
                    <a:pt x="0" y="513822"/>
                    <a:pt x="13795" y="442697"/>
                    <a:pt x="40460" y="377789"/>
                  </a:cubicBezTo>
                  <a:lnTo>
                    <a:pt x="183254" y="436620"/>
                  </a:lnTo>
                  <a:cubicBezTo>
                    <a:pt x="163014" y="485534"/>
                    <a:pt x="152403" y="539181"/>
                    <a:pt x="152403" y="595307"/>
                  </a:cubicBezTo>
                  <a:cubicBezTo>
                    <a:pt x="152403" y="835975"/>
                    <a:pt x="347503" y="1031075"/>
                    <a:pt x="588171" y="1031075"/>
                  </a:cubicBezTo>
                  <a:cubicBezTo>
                    <a:pt x="828839" y="1031075"/>
                    <a:pt x="1023939" y="835975"/>
                    <a:pt x="1023939" y="595307"/>
                  </a:cubicBezTo>
                  <a:cubicBezTo>
                    <a:pt x="1023939" y="354639"/>
                    <a:pt x="828839" y="159539"/>
                    <a:pt x="588171" y="159539"/>
                  </a:cubicBezTo>
                  <a:lnTo>
                    <a:pt x="585073" y="159851"/>
                  </a:lnTo>
                  <a:lnTo>
                    <a:pt x="585073" y="312"/>
                  </a:lnTo>
                  <a:cubicBezTo>
                    <a:pt x="586104" y="3"/>
                    <a:pt x="587136" y="0"/>
                    <a:pt x="588169"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sp>
          <p:nvSpPr>
            <p:cNvPr id="1048707" name="TextBox 22"/>
            <p:cNvSpPr txBox="1"/>
            <p:nvPr/>
          </p:nvSpPr>
          <p:spPr>
            <a:xfrm>
              <a:off x="4912178" y="3655578"/>
              <a:ext cx="819150" cy="384721"/>
            </a:xfrm>
            <a:prstGeom prst="rect">
              <a:avLst/>
            </a:prstGeom>
            <a:noFill/>
          </p:spPr>
          <p:txBody>
            <a:bodyPr wrap="square" rtlCol="0">
              <a:spAutoFit/>
            </a:bodyPr>
            <a:p>
              <a:r>
                <a:rPr lang="en-US" altLang="zh-CN" sz="2400" b="1" dirty="0">
                  <a:solidFill>
                    <a:srgbClr val="1F3762"/>
                  </a:solidFill>
                  <a:cs typeface="+mn-ea"/>
                  <a:sym typeface="+mn-lt"/>
                </a:rPr>
                <a:t>80%</a:t>
              </a:r>
              <a:endParaRPr lang="zh-CN" altLang="en-US" sz="2400" b="1" dirty="0">
                <a:solidFill>
                  <a:srgbClr val="1F3762"/>
                </a:solidFill>
                <a:cs typeface="+mn-ea"/>
                <a:sym typeface="+mn-lt"/>
              </a:endParaRPr>
            </a:p>
          </p:txBody>
        </p:sp>
      </p:grpSp>
      <p:sp>
        <p:nvSpPr>
          <p:cNvPr id="1048708" name="TextBox 23"/>
          <p:cNvSpPr txBox="1"/>
          <p:nvPr/>
        </p:nvSpPr>
        <p:spPr>
          <a:xfrm>
            <a:off x="2785860" y="2047589"/>
            <a:ext cx="3687089" cy="553970"/>
          </a:xfrm>
          <a:prstGeom prst="rect">
            <a:avLst/>
          </a:prstGeom>
          <a:noFill/>
        </p:spPr>
        <p:txBody>
          <a:bodyPr wrap="square" lIns="109702" tIns="54850" rIns="109702" bIns="54850" rtlCol="0">
            <a:spAutoFit/>
          </a:bodyPr>
          <a:p>
            <a:pPr algn="just">
              <a:lnSpc>
                <a:spcPct val="120000"/>
              </a:lnSpc>
            </a:pPr>
            <a:r>
              <a:rPr lang="zh-CN" altLang="en-US" sz="2400" dirty="0" smtClean="0">
                <a:solidFill>
                  <a:srgbClr val="1F3762"/>
                </a:solidFill>
                <a:cs typeface="+mn-ea"/>
                <a:sym typeface="+mn-lt"/>
              </a:rPr>
              <a:t>零件材料牌号</a:t>
            </a:r>
            <a:endParaRPr lang="zh-CN" altLang="en-US" sz="2400" dirty="0">
              <a:solidFill>
                <a:srgbClr val="1F3762"/>
              </a:solidFill>
              <a:cs typeface="+mn-ea"/>
              <a:sym typeface="+mn-lt"/>
            </a:endParaRPr>
          </a:p>
        </p:txBody>
      </p:sp>
      <p:sp>
        <p:nvSpPr>
          <p:cNvPr id="1048709" name="TextBox 24"/>
          <p:cNvSpPr txBox="1"/>
          <p:nvPr/>
        </p:nvSpPr>
        <p:spPr>
          <a:xfrm>
            <a:off x="2808086" y="2594407"/>
            <a:ext cx="3110746" cy="376678"/>
          </a:xfrm>
          <a:prstGeom prst="rect">
            <a:avLst/>
          </a:prstGeom>
          <a:noFill/>
        </p:spPr>
        <p:txBody>
          <a:bodyPr wrap="square" lIns="109702" tIns="54850" rIns="109702" bIns="54850" rtlCol="0">
            <a:spAutoFit/>
          </a:bodyPr>
          <a:p>
            <a:pPr algn="just">
              <a:lnSpc>
                <a:spcPct val="120000"/>
              </a:lnSpc>
              <a:spcAft>
                <a:spcPts val="1440"/>
              </a:spcAft>
            </a:pPr>
            <a:r>
              <a:rPr lang="zh-CN" altLang="en-US" sz="1440" dirty="0" smtClean="0">
                <a:solidFill>
                  <a:srgbClr val="1F3762"/>
                </a:solidFill>
                <a:cs typeface="+mn-ea"/>
                <a:sym typeface="+mn-lt"/>
              </a:rPr>
              <a:t>零件的材料为</a:t>
            </a:r>
            <a:r>
              <a:rPr lang="en-US" altLang="zh-CN" sz="1440" dirty="0" smtClean="0">
                <a:solidFill>
                  <a:srgbClr val="1F3762"/>
                </a:solidFill>
                <a:cs typeface="+mn-ea"/>
                <a:sym typeface="+mn-lt"/>
              </a:rPr>
              <a:t>7070</a:t>
            </a:r>
            <a:r>
              <a:rPr lang="zh-CN" altLang="en-US" sz="1440" dirty="0" smtClean="0">
                <a:solidFill>
                  <a:srgbClr val="1F3762"/>
                </a:solidFill>
                <a:cs typeface="+mn-ea"/>
                <a:sym typeface="+mn-lt"/>
              </a:rPr>
              <a:t>硬铝，无热处理</a:t>
            </a:r>
            <a:endParaRPr lang="zh-CN" altLang="en-US" sz="1440" dirty="0">
              <a:solidFill>
                <a:srgbClr val="1F3762"/>
              </a:solidFill>
              <a:cs typeface="+mn-ea"/>
              <a:sym typeface="+mn-lt"/>
            </a:endParaRPr>
          </a:p>
        </p:txBody>
      </p:sp>
      <p:sp>
        <p:nvSpPr>
          <p:cNvPr id="1048710" name="TextBox 25"/>
          <p:cNvSpPr txBox="1"/>
          <p:nvPr/>
        </p:nvSpPr>
        <p:spPr>
          <a:xfrm>
            <a:off x="7819844" y="2047589"/>
            <a:ext cx="3687089" cy="495107"/>
          </a:xfrm>
          <a:prstGeom prst="rect">
            <a:avLst/>
          </a:prstGeom>
          <a:noFill/>
        </p:spPr>
        <p:txBody>
          <a:bodyPr wrap="square" lIns="109702" tIns="54850" rIns="109702" bIns="54850" rtlCol="0">
            <a:spAutoFit/>
          </a:bodyPr>
          <a:p>
            <a:pPr algn="just">
              <a:lnSpc>
                <a:spcPct val="120000"/>
              </a:lnSpc>
            </a:pPr>
            <a:r>
              <a:rPr lang="zh-CN" altLang="en-US" sz="2400" dirty="0" smtClean="0">
                <a:solidFill>
                  <a:srgbClr val="1F3762"/>
                </a:solidFill>
                <a:cs typeface="+mn-ea"/>
                <a:sym typeface="+mn-lt"/>
              </a:rPr>
              <a:t>零件尺寸要求</a:t>
            </a:r>
            <a:endParaRPr lang="zh-CN" altLang="en-US" sz="2400" dirty="0">
              <a:solidFill>
                <a:srgbClr val="1F3762"/>
              </a:solidFill>
              <a:cs typeface="+mn-ea"/>
              <a:sym typeface="+mn-lt"/>
            </a:endParaRPr>
          </a:p>
        </p:txBody>
      </p:sp>
      <p:sp>
        <p:nvSpPr>
          <p:cNvPr id="1048711" name="TextBox 26"/>
          <p:cNvSpPr txBox="1"/>
          <p:nvPr/>
        </p:nvSpPr>
        <p:spPr>
          <a:xfrm>
            <a:off x="7842070" y="2594407"/>
            <a:ext cx="3110746" cy="1170940"/>
          </a:xfrm>
          <a:prstGeom prst="rect">
            <a:avLst/>
          </a:prstGeom>
          <a:noFill/>
        </p:spPr>
        <p:txBody>
          <a:bodyPr wrap="square" lIns="109702" tIns="54850" rIns="109702" bIns="54850" rtlCol="0">
            <a:spAutoFit/>
          </a:bodyPr>
          <a:p>
            <a:pPr algn="just">
              <a:lnSpc>
                <a:spcPct val="120000"/>
              </a:lnSpc>
              <a:spcAft>
                <a:spcPts val="1440"/>
              </a:spcAft>
            </a:pPr>
            <a:r>
              <a:rPr lang="zh-CN" altLang="en-US" sz="1440" dirty="0" smtClean="0">
                <a:solidFill>
                  <a:srgbClr val="1F3762"/>
                </a:solidFill>
                <a:cs typeface="+mn-ea"/>
                <a:sym typeface="+mn-lt"/>
              </a:rPr>
              <a:t>零件尺寸有公差要求的共有</a:t>
            </a:r>
            <a:r>
              <a:rPr lang="en-US" altLang="zh-CN" sz="1440" dirty="0" smtClean="0">
                <a:solidFill>
                  <a:srgbClr val="1F3762"/>
                </a:solidFill>
                <a:cs typeface="+mn-ea"/>
                <a:sym typeface="+mn-lt"/>
              </a:rPr>
              <a:t>47</a:t>
            </a:r>
            <a:r>
              <a:rPr lang="zh-CN" altLang="en-US" sz="1440" dirty="0" smtClean="0">
                <a:solidFill>
                  <a:srgbClr val="1F3762"/>
                </a:solidFill>
                <a:cs typeface="+mn-ea"/>
                <a:sym typeface="+mn-lt"/>
              </a:rPr>
              <a:t>处，其中主要加工尺寸有</a:t>
            </a:r>
            <a:r>
              <a:rPr lang="en-US" altLang="zh-CN" sz="1440" dirty="0" smtClean="0">
                <a:solidFill>
                  <a:srgbClr val="1F3762"/>
                </a:solidFill>
                <a:cs typeface="+mn-ea"/>
                <a:sym typeface="+mn-lt"/>
              </a:rPr>
              <a:t>36</a:t>
            </a:r>
            <a:r>
              <a:rPr lang="zh-CN" altLang="en-US" sz="1440" dirty="0" smtClean="0">
                <a:solidFill>
                  <a:srgbClr val="1F3762"/>
                </a:solidFill>
                <a:cs typeface="+mn-ea"/>
                <a:sym typeface="+mn-lt"/>
              </a:rPr>
              <a:t>处，形位公差有</a:t>
            </a:r>
            <a:r>
              <a:rPr lang="en-US" altLang="zh-CN" sz="1440" dirty="0" smtClean="0">
                <a:solidFill>
                  <a:srgbClr val="1F3762"/>
                </a:solidFill>
                <a:cs typeface="+mn-ea"/>
                <a:sym typeface="+mn-lt"/>
              </a:rPr>
              <a:t>1</a:t>
            </a:r>
            <a:r>
              <a:rPr lang="zh-CN" altLang="en-US" sz="1440" dirty="0" smtClean="0">
                <a:solidFill>
                  <a:srgbClr val="1F3762"/>
                </a:solidFill>
                <a:cs typeface="+mn-ea"/>
                <a:sym typeface="+mn-lt"/>
              </a:rPr>
              <a:t>处，表面粗糙度为</a:t>
            </a:r>
            <a:r>
              <a:rPr lang="en-US" altLang="zh-CN" sz="1440" dirty="0" smtClean="0">
                <a:solidFill>
                  <a:srgbClr val="1F3762"/>
                </a:solidFill>
                <a:cs typeface="+mn-ea"/>
                <a:sym typeface="+mn-lt"/>
              </a:rPr>
              <a:t>R1.6</a:t>
            </a:r>
            <a:r>
              <a:rPr lang="zh-CN" altLang="en-US" sz="1440" dirty="0" smtClean="0">
                <a:solidFill>
                  <a:srgbClr val="1F3762"/>
                </a:solidFill>
                <a:cs typeface="+mn-ea"/>
                <a:sym typeface="+mn-lt"/>
              </a:rPr>
              <a:t>的有</a:t>
            </a:r>
            <a:r>
              <a:rPr lang="en-US" altLang="zh-CN" sz="1440" dirty="0" smtClean="0">
                <a:solidFill>
                  <a:srgbClr val="1F3762"/>
                </a:solidFill>
                <a:cs typeface="+mn-ea"/>
                <a:sym typeface="+mn-lt"/>
              </a:rPr>
              <a:t>3</a:t>
            </a:r>
            <a:r>
              <a:rPr lang="zh-CN" altLang="en-US" sz="1440" dirty="0" smtClean="0">
                <a:solidFill>
                  <a:srgbClr val="1F3762"/>
                </a:solidFill>
                <a:cs typeface="+mn-ea"/>
                <a:sym typeface="+mn-lt"/>
              </a:rPr>
              <a:t>处。</a:t>
            </a:r>
            <a:endParaRPr lang="zh-CN" altLang="en-US" sz="1440" dirty="0">
              <a:solidFill>
                <a:srgbClr val="1F3762"/>
              </a:solidFill>
              <a:cs typeface="+mn-ea"/>
              <a:sym typeface="+mn-lt"/>
            </a:endParaRPr>
          </a:p>
        </p:txBody>
      </p:sp>
      <p:sp>
        <p:nvSpPr>
          <p:cNvPr id="1048712" name="TextBox 27"/>
          <p:cNvSpPr txBox="1"/>
          <p:nvPr/>
        </p:nvSpPr>
        <p:spPr>
          <a:xfrm>
            <a:off x="2785860" y="4322597"/>
            <a:ext cx="3687089" cy="553970"/>
          </a:xfrm>
          <a:prstGeom prst="rect">
            <a:avLst/>
          </a:prstGeom>
          <a:noFill/>
        </p:spPr>
        <p:txBody>
          <a:bodyPr wrap="square" lIns="109702" tIns="54850" rIns="109702" bIns="54850" rtlCol="0">
            <a:spAutoFit/>
          </a:bodyPr>
          <a:p>
            <a:pPr algn="just">
              <a:lnSpc>
                <a:spcPct val="120000"/>
              </a:lnSpc>
            </a:pPr>
            <a:r>
              <a:rPr lang="zh-CN" altLang="en-US" sz="2400" dirty="0" smtClean="0">
                <a:solidFill>
                  <a:srgbClr val="1F3762"/>
                </a:solidFill>
                <a:cs typeface="+mn-ea"/>
                <a:sym typeface="+mn-lt"/>
              </a:rPr>
              <a:t>机床、夹具、刀具选择</a:t>
            </a:r>
            <a:endParaRPr lang="zh-CN" altLang="en-US" sz="2400" dirty="0">
              <a:solidFill>
                <a:srgbClr val="1F3762"/>
              </a:solidFill>
              <a:cs typeface="+mn-ea"/>
              <a:sym typeface="+mn-lt"/>
            </a:endParaRPr>
          </a:p>
        </p:txBody>
      </p:sp>
      <p:sp>
        <p:nvSpPr>
          <p:cNvPr id="1048713" name="TextBox 28"/>
          <p:cNvSpPr txBox="1"/>
          <p:nvPr/>
        </p:nvSpPr>
        <p:spPr>
          <a:xfrm>
            <a:off x="2808086" y="4869417"/>
            <a:ext cx="3110746" cy="1170940"/>
          </a:xfrm>
          <a:prstGeom prst="rect">
            <a:avLst/>
          </a:prstGeom>
          <a:noFill/>
        </p:spPr>
        <p:txBody>
          <a:bodyPr wrap="square" lIns="109702" tIns="54850" rIns="109702" bIns="54850" rtlCol="0">
            <a:spAutoFit/>
          </a:bodyPr>
          <a:p>
            <a:pPr algn="just">
              <a:lnSpc>
                <a:spcPct val="120000"/>
              </a:lnSpc>
              <a:spcAft>
                <a:spcPts val="1440"/>
              </a:spcAft>
            </a:pPr>
            <a:r>
              <a:rPr lang="zh-CN" altLang="en-US" sz="1440" dirty="0">
                <a:solidFill>
                  <a:srgbClr val="1F3762"/>
                </a:solidFill>
                <a:cs typeface="+mn-ea"/>
                <a:sym typeface="+mn-lt"/>
              </a:rPr>
              <a:t>加工机床选择</a:t>
            </a:r>
            <a:r>
              <a:rPr lang="en-US" altLang="zh-CN" sz="1440" dirty="0">
                <a:solidFill>
                  <a:srgbClr val="1F3762"/>
                </a:solidFill>
                <a:cs typeface="+mn-ea"/>
                <a:sym typeface="+mn-lt"/>
              </a:rPr>
              <a:t>AVL650e</a:t>
            </a:r>
            <a:r>
              <a:rPr lang="zh-CN" altLang="en-US" sz="1440" dirty="0">
                <a:solidFill>
                  <a:srgbClr val="1F3762"/>
                </a:solidFill>
                <a:cs typeface="+mn-ea"/>
                <a:sym typeface="+mn-lt"/>
              </a:rPr>
              <a:t>数控加</a:t>
            </a:r>
            <a:r>
              <a:rPr lang="zh-CN" altLang="en-US" sz="1440" dirty="0">
                <a:solidFill>
                  <a:srgbClr val="1F3762"/>
                </a:solidFill>
                <a:cs typeface="+mn-ea"/>
                <a:sym typeface="+mn-lt"/>
              </a:rPr>
              <a:t>工中心，工装夹具选择虎钳，</a:t>
            </a:r>
            <a:r>
              <a:rPr lang="zh-CN" altLang="en-US" sz="1440" dirty="0" smtClean="0">
                <a:solidFill>
                  <a:srgbClr val="1F3762"/>
                </a:solidFill>
                <a:cs typeface="+mn-ea"/>
                <a:sym typeface="+mn-lt"/>
              </a:rPr>
              <a:t>加工</a:t>
            </a:r>
            <a:r>
              <a:rPr lang="zh-CN" altLang="zh-CN" sz="1440" dirty="0" smtClean="0">
                <a:solidFill>
                  <a:srgbClr val="1F3762"/>
                </a:solidFill>
                <a:cs typeface="+mn-ea"/>
              </a:rPr>
              <a:t>刀具</a:t>
            </a:r>
            <a:r>
              <a:rPr lang="zh-CN" altLang="zh-CN" sz="1440" dirty="0">
                <a:solidFill>
                  <a:srgbClr val="1F3762"/>
                </a:solidFill>
                <a:cs typeface="+mn-ea"/>
              </a:rPr>
              <a:t>要求：①高刚性、高耐磨性 ②精加工刀具要高精度。</a:t>
            </a:r>
            <a:endParaRPr lang="zh-CN" altLang="en-US" sz="1440" dirty="0">
              <a:solidFill>
                <a:srgbClr val="1F3762"/>
              </a:solidFill>
              <a:cs typeface="+mn-ea"/>
              <a:sym typeface="+mn-lt"/>
            </a:endParaRPr>
          </a:p>
        </p:txBody>
      </p:sp>
      <p:sp>
        <p:nvSpPr>
          <p:cNvPr id="1048714" name="TextBox 29"/>
          <p:cNvSpPr txBox="1"/>
          <p:nvPr/>
        </p:nvSpPr>
        <p:spPr>
          <a:xfrm>
            <a:off x="7819845" y="4322597"/>
            <a:ext cx="3687089" cy="495107"/>
          </a:xfrm>
          <a:prstGeom prst="rect">
            <a:avLst/>
          </a:prstGeom>
          <a:noFill/>
        </p:spPr>
        <p:txBody>
          <a:bodyPr wrap="square" lIns="109702" tIns="54850" rIns="109702" bIns="54850" rtlCol="0">
            <a:spAutoFit/>
          </a:bodyPr>
          <a:p>
            <a:pPr algn="just">
              <a:lnSpc>
                <a:spcPct val="120000"/>
              </a:lnSpc>
            </a:pPr>
            <a:r>
              <a:rPr lang="zh-CN" altLang="en-US" sz="2400" dirty="0" smtClean="0">
                <a:solidFill>
                  <a:srgbClr val="1F3762"/>
                </a:solidFill>
                <a:cs typeface="+mn-ea"/>
                <a:sym typeface="+mn-lt"/>
              </a:rPr>
              <a:t>确定加工路线</a:t>
            </a:r>
            <a:endParaRPr lang="zh-CN" altLang="en-US" sz="2400" dirty="0">
              <a:solidFill>
                <a:srgbClr val="1F3762"/>
              </a:solidFill>
              <a:cs typeface="+mn-ea"/>
              <a:sym typeface="+mn-lt"/>
            </a:endParaRPr>
          </a:p>
        </p:txBody>
      </p:sp>
      <p:sp>
        <p:nvSpPr>
          <p:cNvPr id="1048715" name="TextBox 30"/>
          <p:cNvSpPr txBox="1"/>
          <p:nvPr/>
        </p:nvSpPr>
        <p:spPr>
          <a:xfrm>
            <a:off x="7682508" y="4814285"/>
            <a:ext cx="3968930" cy="1682750"/>
          </a:xfrm>
          <a:prstGeom prst="rect">
            <a:avLst/>
          </a:prstGeom>
          <a:noFill/>
        </p:spPr>
        <p:txBody>
          <a:bodyPr wrap="square" lIns="109702" tIns="54850" rIns="109702" bIns="54850" rtlCol="0">
            <a:spAutoFit/>
          </a:bodyPr>
          <a:p>
            <a:pPr algn="just"/>
            <a:r>
              <a:rPr lang="en-US" altLang="zh-CN" sz="1600" dirty="0"/>
              <a:t>1</a:t>
            </a:r>
            <a:r>
              <a:rPr lang="zh-CN" altLang="zh-CN" sz="1440" dirty="0">
                <a:solidFill>
                  <a:srgbClr val="1F3762"/>
                </a:solidFill>
                <a:cs typeface="+mn-ea"/>
              </a:rPr>
              <a:t>、正</a:t>
            </a:r>
            <a:r>
              <a:rPr lang="zh-CN" altLang="zh-CN" sz="1440" dirty="0">
                <a:solidFill>
                  <a:srgbClr val="1F3762"/>
                </a:solidFill>
                <a:cs typeface="+mn-ea"/>
              </a:rPr>
              <a:t>面</a:t>
            </a:r>
            <a:endParaRPr lang="zh-CN" altLang="zh-CN" sz="1440" dirty="0">
              <a:solidFill>
                <a:srgbClr val="1F3762"/>
              </a:solidFill>
              <a:cs typeface="+mn-ea"/>
            </a:endParaRPr>
          </a:p>
          <a:p>
            <a:pPr algn="just"/>
            <a:r>
              <a:rPr lang="zh-CN" altLang="zh-CN" sz="1440" dirty="0">
                <a:solidFill>
                  <a:srgbClr val="1F3762"/>
                </a:solidFill>
                <a:cs typeface="+mn-ea"/>
              </a:rPr>
              <a:t>面铣刀飞面→钻孔→整体开粗→铣孔→精加工表面→精加工侧面→倒角</a:t>
            </a:r>
            <a:r>
              <a:rPr lang="zh-CN" altLang="zh-CN" sz="1435" dirty="0">
                <a:solidFill>
                  <a:srgbClr val="1F3762"/>
                </a:solidFill>
                <a:cs typeface="+mn-ea"/>
                <a:sym typeface="+mn-ea"/>
              </a:rPr>
              <a:t>→螺纹</a:t>
            </a:r>
            <a:r>
              <a:rPr lang="zh-CN" altLang="zh-CN" sz="1435" dirty="0">
                <a:solidFill>
                  <a:srgbClr val="1F3762"/>
                </a:solidFill>
                <a:cs typeface="+mn-ea"/>
                <a:sym typeface="+mn-ea"/>
              </a:rPr>
              <a:t>→</a:t>
            </a:r>
            <a:r>
              <a:rPr lang="zh-CN" altLang="zh-CN" sz="1435" dirty="0">
                <a:solidFill>
                  <a:srgbClr val="1F3762"/>
                </a:solidFill>
                <a:cs typeface="+mn-ea"/>
                <a:sym typeface="+mn-ea"/>
              </a:rPr>
              <a:t>攻丝（手动</a:t>
            </a:r>
            <a:r>
              <a:rPr lang="zh-CN" altLang="zh-CN" sz="1435" dirty="0">
                <a:solidFill>
                  <a:srgbClr val="1F3762"/>
                </a:solidFill>
                <a:cs typeface="+mn-ea"/>
                <a:sym typeface="+mn-ea"/>
              </a:rPr>
              <a:t>）</a:t>
            </a:r>
            <a:endParaRPr lang="zh-CN" altLang="zh-CN" sz="1440" dirty="0">
              <a:solidFill>
                <a:srgbClr val="1F3762"/>
              </a:solidFill>
              <a:cs typeface="+mn-ea"/>
            </a:endParaRPr>
          </a:p>
          <a:p>
            <a:pPr algn="just"/>
            <a:r>
              <a:rPr lang="en-US" altLang="zh-CN" sz="1440" dirty="0">
                <a:solidFill>
                  <a:srgbClr val="1F3762"/>
                </a:solidFill>
                <a:cs typeface="+mn-ea"/>
              </a:rPr>
              <a:t>2</a:t>
            </a:r>
            <a:r>
              <a:rPr lang="zh-CN" altLang="zh-CN" sz="1440" dirty="0">
                <a:solidFill>
                  <a:srgbClr val="1F3762"/>
                </a:solidFill>
                <a:cs typeface="+mn-ea"/>
              </a:rPr>
              <a:t>、反</a:t>
            </a:r>
            <a:r>
              <a:rPr lang="zh-CN" altLang="zh-CN" sz="1440" dirty="0">
                <a:solidFill>
                  <a:srgbClr val="1F3762"/>
                </a:solidFill>
                <a:cs typeface="+mn-ea"/>
              </a:rPr>
              <a:t>面</a:t>
            </a:r>
            <a:endParaRPr lang="zh-CN" altLang="zh-CN" sz="1440" dirty="0">
              <a:solidFill>
                <a:srgbClr val="1F3762"/>
              </a:solidFill>
              <a:cs typeface="+mn-ea"/>
            </a:endParaRPr>
          </a:p>
          <a:p>
            <a:pPr algn="just"/>
            <a:r>
              <a:rPr lang="zh-CN" altLang="zh-CN" sz="1440" dirty="0">
                <a:solidFill>
                  <a:srgbClr val="1F3762"/>
                </a:solidFill>
                <a:cs typeface="+mn-ea"/>
              </a:rPr>
              <a:t>飞面→铣孔→整体开粗→二次开粗→精加工表面→精加工侧面→倒角</a:t>
            </a:r>
            <a:endParaRPr lang="zh-CN" altLang="zh-CN" sz="1440" dirty="0">
              <a:solidFill>
                <a:srgbClr val="1F3762"/>
              </a:solidFill>
              <a:cs typeface="+mn-ea"/>
            </a:endParaRPr>
          </a:p>
          <a:p>
            <a:pPr algn="just"/>
            <a:endParaRPr lang="zh-CN" altLang="zh-CN" sz="1440" dirty="0">
              <a:solidFill>
                <a:srgbClr val="1F3762"/>
              </a:solidFill>
              <a:cs typeface="+mn-ea"/>
            </a:endParaRPr>
          </a:p>
        </p:txBody>
      </p:sp>
      <p:pic>
        <p:nvPicPr>
          <p:cNvPr id="2097187"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94"/>
                                        </p:tgtEl>
                                        <p:attrNameLst>
                                          <p:attrName>style.visibility</p:attrName>
                                        </p:attrNameLst>
                                      </p:cBhvr>
                                      <p:to>
                                        <p:strVal val="visible"/>
                                      </p:to>
                                    </p:set>
                                    <p:animEffect transition="in" filter="wipe(left)">
                                      <p:cBhvr>
                                        <p:cTn id="7" dur="500"/>
                                        <p:tgtEl>
                                          <p:spTgt spid="104869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693"/>
                                        </p:tgtEl>
                                        <p:attrNameLst>
                                          <p:attrName>style.visibility</p:attrName>
                                        </p:attrNameLst>
                                      </p:cBhvr>
                                      <p:to>
                                        <p:strVal val="visible"/>
                                      </p:to>
                                    </p:set>
                                    <p:animEffect transition="in" filter="wipe(left)">
                                      <p:cBhvr>
                                        <p:cTn id="10" dur="500"/>
                                        <p:tgtEl>
                                          <p:spTgt spid="1048693"/>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94"/>
                                        </p:tgtEl>
                                        <p:attrNameLst>
                                          <p:attrName>style.visibility</p:attrName>
                                        </p:attrNameLst>
                                      </p:cBhvr>
                                      <p:to>
                                        <p:strVal val="visible"/>
                                      </p:to>
                                    </p:set>
                                    <p:animEffect transition="in" filter="wheel(1)">
                                      <p:cBhvr>
                                        <p:cTn id="14" dur="500"/>
                                        <p:tgtEl>
                                          <p:spTgt spid="94"/>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048708"/>
                                        </p:tgtEl>
                                        <p:attrNameLst>
                                          <p:attrName>style.visibility</p:attrName>
                                        </p:attrNameLst>
                                      </p:cBhvr>
                                      <p:to>
                                        <p:strVal val="visible"/>
                                      </p:to>
                                    </p:set>
                                    <p:animEffect transition="in" filter="wipe(left)">
                                      <p:cBhvr>
                                        <p:cTn id="18" dur="500"/>
                                        <p:tgtEl>
                                          <p:spTgt spid="1048708"/>
                                        </p:tgtEl>
                                      </p:cBhvr>
                                    </p:animEffect>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48709"/>
                                        </p:tgtEl>
                                        <p:attrNameLst>
                                          <p:attrName>style.visibility</p:attrName>
                                        </p:attrNameLst>
                                      </p:cBhvr>
                                      <p:to>
                                        <p:strVal val="visible"/>
                                      </p:to>
                                    </p:set>
                                    <p:anim calcmode="lin" valueType="num">
                                      <p:cBhvr additive="base">
                                        <p:cTn id="22" dur="500" fill="hold"/>
                                        <p:tgtEl>
                                          <p:spTgt spid="1048709"/>
                                        </p:tgtEl>
                                        <p:attrNameLst>
                                          <p:attrName>ppt_x</p:attrName>
                                        </p:attrNameLst>
                                      </p:cBhvr>
                                      <p:tavLst>
                                        <p:tav tm="0">
                                          <p:val>
                                            <p:strVal val="#ppt_x"/>
                                          </p:val>
                                        </p:tav>
                                        <p:tav tm="100000">
                                          <p:val>
                                            <p:strVal val="#ppt_x"/>
                                          </p:val>
                                        </p:tav>
                                      </p:tavLst>
                                    </p:anim>
                                    <p:anim calcmode="lin" valueType="num">
                                      <p:cBhvr additive="base">
                                        <p:cTn id="23" dur="500" fill="hold"/>
                                        <p:tgtEl>
                                          <p:spTgt spid="1048709"/>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1" presetClass="entr" presetSubtype="1" fill="hold" nodeType="afterEffect">
                                  <p:stCondLst>
                                    <p:cond delay="0"/>
                                  </p:stCondLst>
                                  <p:childTnLst>
                                    <p:set>
                                      <p:cBhvr>
                                        <p:cTn id="26" dur="1" fill="hold">
                                          <p:stCondLst>
                                            <p:cond delay="0"/>
                                          </p:stCondLst>
                                        </p:cTn>
                                        <p:tgtEl>
                                          <p:spTgt spid="95"/>
                                        </p:tgtEl>
                                        <p:attrNameLst>
                                          <p:attrName>style.visibility</p:attrName>
                                        </p:attrNameLst>
                                      </p:cBhvr>
                                      <p:to>
                                        <p:strVal val="visible"/>
                                      </p:to>
                                    </p:set>
                                    <p:animEffect transition="in" filter="wheel(1)">
                                      <p:cBhvr>
                                        <p:cTn id="27" dur="500"/>
                                        <p:tgtEl>
                                          <p:spTgt spid="9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1048710"/>
                                        </p:tgtEl>
                                        <p:attrNameLst>
                                          <p:attrName>style.visibility</p:attrName>
                                        </p:attrNameLst>
                                      </p:cBhvr>
                                      <p:to>
                                        <p:strVal val="visible"/>
                                      </p:to>
                                    </p:set>
                                    <p:animEffect transition="in" filter="wipe(left)">
                                      <p:cBhvr>
                                        <p:cTn id="31" dur="500"/>
                                        <p:tgtEl>
                                          <p:spTgt spid="1048710"/>
                                        </p:tgtEl>
                                      </p:cBhvr>
                                    </p:animEffect>
                                  </p:childTnLst>
                                </p:cTn>
                              </p:par>
                            </p:childTnLst>
                          </p:cTn>
                        </p:par>
                        <p:par>
                          <p:cTn id="32" fill="hold">
                            <p:stCondLst>
                              <p:cond delay="3000"/>
                            </p:stCondLst>
                            <p:childTnLst>
                              <p:par>
                                <p:cTn id="33" presetID="2" presetClass="entr" presetSubtype="4" fill="hold" grpId="0" nodeType="afterEffect">
                                  <p:stCondLst>
                                    <p:cond delay="0"/>
                                  </p:stCondLst>
                                  <p:childTnLst>
                                    <p:set>
                                      <p:cBhvr>
                                        <p:cTn id="34" dur="1" fill="hold">
                                          <p:stCondLst>
                                            <p:cond delay="0"/>
                                          </p:stCondLst>
                                        </p:cTn>
                                        <p:tgtEl>
                                          <p:spTgt spid="1048711"/>
                                        </p:tgtEl>
                                        <p:attrNameLst>
                                          <p:attrName>style.visibility</p:attrName>
                                        </p:attrNameLst>
                                      </p:cBhvr>
                                      <p:to>
                                        <p:strVal val="visible"/>
                                      </p:to>
                                    </p:set>
                                    <p:anim calcmode="lin" valueType="num">
                                      <p:cBhvr additive="base">
                                        <p:cTn id="35" dur="500" fill="hold"/>
                                        <p:tgtEl>
                                          <p:spTgt spid="1048711"/>
                                        </p:tgtEl>
                                        <p:attrNameLst>
                                          <p:attrName>ppt_x</p:attrName>
                                        </p:attrNameLst>
                                      </p:cBhvr>
                                      <p:tavLst>
                                        <p:tav tm="0">
                                          <p:val>
                                            <p:strVal val="#ppt_x"/>
                                          </p:val>
                                        </p:tav>
                                        <p:tav tm="100000">
                                          <p:val>
                                            <p:strVal val="#ppt_x"/>
                                          </p:val>
                                        </p:tav>
                                      </p:tavLst>
                                    </p:anim>
                                    <p:anim calcmode="lin" valueType="num">
                                      <p:cBhvr additive="base">
                                        <p:cTn id="36" dur="500" fill="hold"/>
                                        <p:tgtEl>
                                          <p:spTgt spid="1048711"/>
                                        </p:tgtEl>
                                        <p:attrNameLst>
                                          <p:attrName>ppt_y</p:attrName>
                                        </p:attrNameLst>
                                      </p:cBhvr>
                                      <p:tavLst>
                                        <p:tav tm="0">
                                          <p:val>
                                            <p:strVal val="1+#ppt_h/2"/>
                                          </p:val>
                                        </p:tav>
                                        <p:tav tm="100000">
                                          <p:val>
                                            <p:strVal val="#ppt_y"/>
                                          </p:val>
                                        </p:tav>
                                      </p:tavLst>
                                    </p:anim>
                                  </p:childTnLst>
                                </p:cTn>
                              </p:par>
                            </p:childTnLst>
                          </p:cTn>
                        </p:par>
                        <p:par>
                          <p:cTn id="37" fill="hold">
                            <p:stCondLst>
                              <p:cond delay="3500"/>
                            </p:stCondLst>
                            <p:childTnLst>
                              <p:par>
                                <p:cTn id="38" presetID="21" presetClass="entr" presetSubtype="1" fill="hold" nodeType="afterEffect">
                                  <p:stCondLst>
                                    <p:cond delay="0"/>
                                  </p:stCondLst>
                                  <p:childTnLst>
                                    <p:set>
                                      <p:cBhvr>
                                        <p:cTn id="39" dur="1" fill="hold">
                                          <p:stCondLst>
                                            <p:cond delay="0"/>
                                          </p:stCondLst>
                                        </p:cTn>
                                        <p:tgtEl>
                                          <p:spTgt spid="96"/>
                                        </p:tgtEl>
                                        <p:attrNameLst>
                                          <p:attrName>style.visibility</p:attrName>
                                        </p:attrNameLst>
                                      </p:cBhvr>
                                      <p:to>
                                        <p:strVal val="visible"/>
                                      </p:to>
                                    </p:set>
                                    <p:animEffect transition="in" filter="wheel(1)">
                                      <p:cBhvr>
                                        <p:cTn id="40" dur="500"/>
                                        <p:tgtEl>
                                          <p:spTgt spid="96"/>
                                        </p:tgtEl>
                                      </p:cBhvr>
                                    </p:animEffect>
                                  </p:childTnLst>
                                </p:cTn>
                              </p:par>
                            </p:childTnLst>
                          </p:cTn>
                        </p:par>
                        <p:par>
                          <p:cTn id="41" fill="hold">
                            <p:stCondLst>
                              <p:cond delay="4000"/>
                            </p:stCondLst>
                            <p:childTnLst>
                              <p:par>
                                <p:cTn id="42" presetID="22" presetClass="entr" presetSubtype="8" fill="hold" grpId="0" nodeType="afterEffect">
                                  <p:stCondLst>
                                    <p:cond delay="0"/>
                                  </p:stCondLst>
                                  <p:childTnLst>
                                    <p:set>
                                      <p:cBhvr>
                                        <p:cTn id="43" dur="1" fill="hold">
                                          <p:stCondLst>
                                            <p:cond delay="0"/>
                                          </p:stCondLst>
                                        </p:cTn>
                                        <p:tgtEl>
                                          <p:spTgt spid="1048712"/>
                                        </p:tgtEl>
                                        <p:attrNameLst>
                                          <p:attrName>style.visibility</p:attrName>
                                        </p:attrNameLst>
                                      </p:cBhvr>
                                      <p:to>
                                        <p:strVal val="visible"/>
                                      </p:to>
                                    </p:set>
                                    <p:animEffect transition="in" filter="wipe(left)">
                                      <p:cBhvr>
                                        <p:cTn id="44" dur="500"/>
                                        <p:tgtEl>
                                          <p:spTgt spid="1048712"/>
                                        </p:tgtEl>
                                      </p:cBhvr>
                                    </p:animEffect>
                                  </p:childTnLst>
                                </p:cTn>
                              </p:par>
                            </p:childTnLst>
                          </p:cTn>
                        </p:par>
                        <p:par>
                          <p:cTn id="45" fill="hold">
                            <p:stCondLst>
                              <p:cond delay="4500"/>
                            </p:stCondLst>
                            <p:childTnLst>
                              <p:par>
                                <p:cTn id="46" presetID="2" presetClass="entr" presetSubtype="4" fill="hold" grpId="0" nodeType="afterEffect">
                                  <p:stCondLst>
                                    <p:cond delay="0"/>
                                  </p:stCondLst>
                                  <p:childTnLst>
                                    <p:set>
                                      <p:cBhvr>
                                        <p:cTn id="47" dur="1" fill="hold">
                                          <p:stCondLst>
                                            <p:cond delay="0"/>
                                          </p:stCondLst>
                                        </p:cTn>
                                        <p:tgtEl>
                                          <p:spTgt spid="1048713"/>
                                        </p:tgtEl>
                                        <p:attrNameLst>
                                          <p:attrName>style.visibility</p:attrName>
                                        </p:attrNameLst>
                                      </p:cBhvr>
                                      <p:to>
                                        <p:strVal val="visible"/>
                                      </p:to>
                                    </p:set>
                                    <p:anim calcmode="lin" valueType="num">
                                      <p:cBhvr additive="base">
                                        <p:cTn id="48" dur="500" fill="hold"/>
                                        <p:tgtEl>
                                          <p:spTgt spid="1048713"/>
                                        </p:tgtEl>
                                        <p:attrNameLst>
                                          <p:attrName>ppt_x</p:attrName>
                                        </p:attrNameLst>
                                      </p:cBhvr>
                                      <p:tavLst>
                                        <p:tav tm="0">
                                          <p:val>
                                            <p:strVal val="#ppt_x"/>
                                          </p:val>
                                        </p:tav>
                                        <p:tav tm="100000">
                                          <p:val>
                                            <p:strVal val="#ppt_x"/>
                                          </p:val>
                                        </p:tav>
                                      </p:tavLst>
                                    </p:anim>
                                    <p:anim calcmode="lin" valueType="num">
                                      <p:cBhvr additive="base">
                                        <p:cTn id="49" dur="500" fill="hold"/>
                                        <p:tgtEl>
                                          <p:spTgt spid="1048713"/>
                                        </p:tgtEl>
                                        <p:attrNameLst>
                                          <p:attrName>ppt_y</p:attrName>
                                        </p:attrNameLst>
                                      </p:cBhvr>
                                      <p:tavLst>
                                        <p:tav tm="0">
                                          <p:val>
                                            <p:strVal val="1+#ppt_h/2"/>
                                          </p:val>
                                        </p:tav>
                                        <p:tav tm="100000">
                                          <p:val>
                                            <p:strVal val="#ppt_y"/>
                                          </p:val>
                                        </p:tav>
                                      </p:tavLst>
                                    </p:anim>
                                  </p:childTnLst>
                                </p:cTn>
                              </p:par>
                            </p:childTnLst>
                          </p:cTn>
                        </p:par>
                        <p:par>
                          <p:cTn id="50" fill="hold">
                            <p:stCondLst>
                              <p:cond delay="5000"/>
                            </p:stCondLst>
                            <p:childTnLst>
                              <p:par>
                                <p:cTn id="51" presetID="21" presetClass="entr" presetSubtype="1" fill="hold" nodeType="afterEffect">
                                  <p:stCondLst>
                                    <p:cond delay="0"/>
                                  </p:stCondLst>
                                  <p:childTnLst>
                                    <p:set>
                                      <p:cBhvr>
                                        <p:cTn id="52" dur="1" fill="hold">
                                          <p:stCondLst>
                                            <p:cond delay="0"/>
                                          </p:stCondLst>
                                        </p:cTn>
                                        <p:tgtEl>
                                          <p:spTgt spid="97"/>
                                        </p:tgtEl>
                                        <p:attrNameLst>
                                          <p:attrName>style.visibility</p:attrName>
                                        </p:attrNameLst>
                                      </p:cBhvr>
                                      <p:to>
                                        <p:strVal val="visible"/>
                                      </p:to>
                                    </p:set>
                                    <p:animEffect transition="in" filter="wheel(1)">
                                      <p:cBhvr>
                                        <p:cTn id="53" dur="500"/>
                                        <p:tgtEl>
                                          <p:spTgt spid="97"/>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1048714"/>
                                        </p:tgtEl>
                                        <p:attrNameLst>
                                          <p:attrName>style.visibility</p:attrName>
                                        </p:attrNameLst>
                                      </p:cBhvr>
                                      <p:to>
                                        <p:strVal val="visible"/>
                                      </p:to>
                                    </p:set>
                                    <p:animEffect transition="in" filter="wipe(left)">
                                      <p:cBhvr>
                                        <p:cTn id="57" dur="500"/>
                                        <p:tgtEl>
                                          <p:spTgt spid="1048714"/>
                                        </p:tgtEl>
                                      </p:cBhvr>
                                    </p:animEffect>
                                  </p:childTnLst>
                                </p:cTn>
                              </p:par>
                            </p:childTnLst>
                          </p:cTn>
                        </p:par>
                        <p:par>
                          <p:cTn id="58" fill="hold">
                            <p:stCondLst>
                              <p:cond delay="6000"/>
                            </p:stCondLst>
                            <p:childTnLst>
                              <p:par>
                                <p:cTn id="59" presetID="2" presetClass="entr" presetSubtype="4" fill="hold" grpId="0" nodeType="afterEffect">
                                  <p:stCondLst>
                                    <p:cond delay="0"/>
                                  </p:stCondLst>
                                  <p:childTnLst>
                                    <p:set>
                                      <p:cBhvr>
                                        <p:cTn id="60" dur="1" fill="hold">
                                          <p:stCondLst>
                                            <p:cond delay="0"/>
                                          </p:stCondLst>
                                        </p:cTn>
                                        <p:tgtEl>
                                          <p:spTgt spid="1048715"/>
                                        </p:tgtEl>
                                        <p:attrNameLst>
                                          <p:attrName>style.visibility</p:attrName>
                                        </p:attrNameLst>
                                      </p:cBhvr>
                                      <p:to>
                                        <p:strVal val="visible"/>
                                      </p:to>
                                    </p:set>
                                    <p:anim calcmode="lin" valueType="num">
                                      <p:cBhvr additive="base">
                                        <p:cTn id="61" dur="500" fill="hold"/>
                                        <p:tgtEl>
                                          <p:spTgt spid="1048715"/>
                                        </p:tgtEl>
                                        <p:attrNameLst>
                                          <p:attrName>ppt_x</p:attrName>
                                        </p:attrNameLst>
                                      </p:cBhvr>
                                      <p:tavLst>
                                        <p:tav tm="0">
                                          <p:val>
                                            <p:strVal val="#ppt_x"/>
                                          </p:val>
                                        </p:tav>
                                        <p:tav tm="100000">
                                          <p:val>
                                            <p:strVal val="#ppt_x"/>
                                          </p:val>
                                        </p:tav>
                                      </p:tavLst>
                                    </p:anim>
                                    <p:anim calcmode="lin" valueType="num">
                                      <p:cBhvr additive="base">
                                        <p:cTn id="62" dur="500" fill="hold"/>
                                        <p:tgtEl>
                                          <p:spTgt spid="10487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93" grpId="0" bldLvl="0" animBg="1"/>
      <p:bldP spid="1048694" grpId="0"/>
      <p:bldP spid="1048708" grpId="0"/>
      <p:bldP spid="1048709" grpId="0"/>
      <p:bldP spid="1048710" grpId="0"/>
      <p:bldP spid="1048711" grpId="0"/>
      <p:bldP spid="1048712" grpId="0"/>
      <p:bldP spid="1048713" grpId="0"/>
      <p:bldP spid="1048714" grpId="0"/>
      <p:bldP spid="10487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98" name=""/>
        <p:cNvGrpSpPr/>
        <p:nvPr/>
      </p:nvGrpSpPr>
      <p:grpSpPr>
        <a:xfrm>
          <a:off x="0" y="0"/>
          <a:ext cx="0" cy="0"/>
          <a:chOff x="0" y="0"/>
          <a:chExt cx="0" cy="0"/>
        </a:xfrm>
      </p:grpSpPr>
      <p:sp>
        <p:nvSpPr>
          <p:cNvPr id="1048716" name="TextBox 23"/>
          <p:cNvSpPr txBox="1"/>
          <p:nvPr/>
        </p:nvSpPr>
        <p:spPr>
          <a:xfrm>
            <a:off x="4173360" y="323206"/>
            <a:ext cx="29806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--2.</a:t>
            </a:r>
            <a:r>
              <a:rPr lang="zh-CN" altLang="en-US" sz="2800" dirty="0" smtClean="0">
                <a:solidFill>
                  <a:srgbClr val="1F3762"/>
                </a:solidFill>
                <a:cs typeface="+mn-ea"/>
                <a:sym typeface="+mn-lt"/>
              </a:rPr>
              <a:t>加工工艺分析</a:t>
            </a:r>
            <a:endParaRPr lang="zh-CN" altLang="en-US" sz="2800" dirty="0">
              <a:solidFill>
                <a:srgbClr val="1F3762"/>
              </a:solidFill>
              <a:cs typeface="+mn-ea"/>
              <a:sym typeface="+mn-lt"/>
            </a:endParaRPr>
          </a:p>
        </p:txBody>
      </p:sp>
      <p:sp>
        <p:nvSpPr>
          <p:cNvPr id="1048717"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工艺分析</a:t>
            </a:r>
            <a:endParaRPr lang="zh-CN" altLang="en-US" sz="4400" b="1" dirty="0">
              <a:solidFill>
                <a:srgbClr val="1F3762"/>
              </a:solidFill>
              <a:latin typeface="+mn-lt"/>
              <a:ea typeface="+mn-ea"/>
              <a:cs typeface="+mn-ea"/>
              <a:sym typeface="+mn-lt"/>
            </a:endParaRPr>
          </a:p>
        </p:txBody>
      </p:sp>
      <p:grpSp>
        <p:nvGrpSpPr>
          <p:cNvPr id="99" name="组合 28"/>
          <p:cNvGrpSpPr/>
          <p:nvPr/>
        </p:nvGrpSpPr>
        <p:grpSpPr>
          <a:xfrm>
            <a:off x="2769095" y="1135347"/>
            <a:ext cx="6628141" cy="2864204"/>
            <a:chOff x="2086280" y="2587579"/>
            <a:chExt cx="7364600" cy="3182449"/>
          </a:xfrm>
        </p:grpSpPr>
        <p:grpSp>
          <p:nvGrpSpPr>
            <p:cNvPr id="100" name="组合 29"/>
            <p:cNvGrpSpPr/>
            <p:nvPr/>
          </p:nvGrpSpPr>
          <p:grpSpPr>
            <a:xfrm>
              <a:off x="6812955" y="3854379"/>
              <a:ext cx="2637925" cy="1915649"/>
              <a:chOff x="7385318" y="4115437"/>
              <a:chExt cx="3357612" cy="2438284"/>
            </a:xfrm>
          </p:grpSpPr>
          <p:sp>
            <p:nvSpPr>
              <p:cNvPr id="1048718" name="Arc 21"/>
              <p:cNvSpPr/>
              <p:nvPr/>
            </p:nvSpPr>
            <p:spPr>
              <a:xfrm flipH="1">
                <a:off x="7385318" y="4356133"/>
                <a:ext cx="1966059" cy="1966058"/>
              </a:xfrm>
              <a:prstGeom prst="arc">
                <a:avLst>
                  <a:gd name="adj1" fmla="val 16200000"/>
                  <a:gd name="adj2" fmla="val 5426856"/>
                </a:avLst>
              </a:prstGeom>
              <a:ln w="28575">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en-US" sz="2160">
                  <a:cs typeface="+mn-ea"/>
                  <a:sym typeface="+mn-lt"/>
                </a:endParaRPr>
              </a:p>
            </p:txBody>
          </p:sp>
          <p:sp>
            <p:nvSpPr>
              <p:cNvPr id="1048719" name="Rounded Rectangle 31"/>
              <p:cNvSpPr/>
              <p:nvPr/>
            </p:nvSpPr>
            <p:spPr>
              <a:xfrm flipH="1">
                <a:off x="8283728" y="4115437"/>
                <a:ext cx="2459202" cy="53608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b="1" dirty="0">
                  <a:cs typeface="+mn-ea"/>
                  <a:sym typeface="+mn-lt"/>
                </a:endParaRPr>
              </a:p>
            </p:txBody>
          </p:sp>
          <p:sp>
            <p:nvSpPr>
              <p:cNvPr id="1048721" name="Rounded Rectangle 33"/>
              <p:cNvSpPr/>
              <p:nvPr/>
            </p:nvSpPr>
            <p:spPr>
              <a:xfrm flipH="1">
                <a:off x="8283729" y="6017631"/>
                <a:ext cx="2459201" cy="536090"/>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dirty="0">
                  <a:cs typeface="+mn-ea"/>
                  <a:sym typeface="+mn-lt"/>
                </a:endParaRPr>
              </a:p>
            </p:txBody>
          </p:sp>
        </p:grpSp>
        <p:cxnSp>
          <p:nvCxnSpPr>
            <p:cNvPr id="3145743" name="Straight Connector 25"/>
            <p:cNvCxnSpPr/>
            <p:nvPr/>
          </p:nvCxnSpPr>
          <p:spPr>
            <a:xfrm flipH="1">
              <a:off x="3105150" y="3866118"/>
              <a:ext cx="1959462" cy="0"/>
            </a:xfrm>
            <a:prstGeom prst="line">
              <a:avLst/>
            </a:prstGeom>
            <a:ln w="28575">
              <a:solidFill>
                <a:srgbClr val="1F3762"/>
              </a:solidFill>
            </a:ln>
          </p:spPr>
          <p:style>
            <a:lnRef idx="1">
              <a:schemeClr val="accent1"/>
            </a:lnRef>
            <a:fillRef idx="0">
              <a:schemeClr val="accent1"/>
            </a:fillRef>
            <a:effectRef idx="0">
              <a:schemeClr val="accent1"/>
            </a:effectRef>
            <a:fontRef idx="minor">
              <a:schemeClr val="tx1"/>
            </a:fontRef>
          </p:style>
        </p:cxnSp>
        <p:sp>
          <p:nvSpPr>
            <p:cNvPr id="1048722" name="Arc 21"/>
            <p:cNvSpPr/>
            <p:nvPr/>
          </p:nvSpPr>
          <p:spPr>
            <a:xfrm flipH="1">
              <a:off x="3464331" y="2883089"/>
              <a:ext cx="1966059" cy="1966058"/>
            </a:xfrm>
            <a:prstGeom prst="arc">
              <a:avLst>
                <a:gd name="adj1" fmla="val 16200000"/>
                <a:gd name="adj2" fmla="val 5426856"/>
              </a:avLst>
            </a:prstGeom>
            <a:ln w="28575">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en-US" sz="2160" dirty="0">
                <a:cs typeface="+mn-ea"/>
                <a:sym typeface="+mn-lt"/>
              </a:endParaRPr>
            </a:p>
          </p:txBody>
        </p:sp>
        <p:sp>
          <p:nvSpPr>
            <p:cNvPr id="1048723" name="Rounded Rectangle 31"/>
            <p:cNvSpPr/>
            <p:nvPr/>
          </p:nvSpPr>
          <p:spPr>
            <a:xfrm flipH="1">
              <a:off x="4353753" y="2587579"/>
              <a:ext cx="2459200" cy="53608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b="1" dirty="0">
                <a:cs typeface="+mn-ea"/>
                <a:sym typeface="+mn-lt"/>
              </a:endParaRPr>
            </a:p>
          </p:txBody>
        </p:sp>
        <p:sp>
          <p:nvSpPr>
            <p:cNvPr id="1048724" name="Rounded Rectangle 32"/>
            <p:cNvSpPr/>
            <p:nvPr/>
          </p:nvSpPr>
          <p:spPr>
            <a:xfrm flipH="1">
              <a:off x="4353753" y="3576207"/>
              <a:ext cx="2459200" cy="53608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dirty="0">
                <a:cs typeface="+mn-ea"/>
                <a:sym typeface="+mn-lt"/>
              </a:endParaRPr>
            </a:p>
          </p:txBody>
        </p:sp>
        <p:sp>
          <p:nvSpPr>
            <p:cNvPr id="1048725" name="Rounded Rectangle 33"/>
            <p:cNvSpPr/>
            <p:nvPr/>
          </p:nvSpPr>
          <p:spPr>
            <a:xfrm flipH="1">
              <a:off x="4353753" y="4547759"/>
              <a:ext cx="2459200" cy="53608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960" dirty="0">
                <a:cs typeface="+mn-ea"/>
                <a:sym typeface="+mn-lt"/>
              </a:endParaRPr>
            </a:p>
          </p:txBody>
        </p:sp>
        <p:sp>
          <p:nvSpPr>
            <p:cNvPr id="1048726" name="Freeform 62"/>
            <p:cNvSpPr>
              <a:spLocks noEditPoints="1"/>
            </p:cNvSpPr>
            <p:nvPr/>
          </p:nvSpPr>
          <p:spPr bwMode="auto">
            <a:xfrm>
              <a:off x="2291234" y="3598192"/>
              <a:ext cx="598296" cy="533405"/>
            </a:xfrm>
            <a:custGeom>
              <a:avLst/>
              <a:gdLst>
                <a:gd name="T0" fmla="*/ 384 w 387"/>
                <a:gd name="T1" fmla="*/ 320 h 345"/>
                <a:gd name="T2" fmla="*/ 347 w 387"/>
                <a:gd name="T3" fmla="*/ 241 h 345"/>
                <a:gd name="T4" fmla="*/ 326 w 387"/>
                <a:gd name="T5" fmla="*/ 226 h 345"/>
                <a:gd name="T6" fmla="*/ 284 w 387"/>
                <a:gd name="T7" fmla="*/ 226 h 345"/>
                <a:gd name="T8" fmla="*/ 284 w 387"/>
                <a:gd name="T9" fmla="*/ 214 h 345"/>
                <a:gd name="T10" fmla="*/ 319 w 387"/>
                <a:gd name="T11" fmla="*/ 214 h 345"/>
                <a:gd name="T12" fmla="*/ 345 w 387"/>
                <a:gd name="T13" fmla="*/ 187 h 345"/>
                <a:gd name="T14" fmla="*/ 345 w 387"/>
                <a:gd name="T15" fmla="*/ 27 h 345"/>
                <a:gd name="T16" fmla="*/ 319 w 387"/>
                <a:gd name="T17" fmla="*/ 0 h 345"/>
                <a:gd name="T18" fmla="*/ 68 w 387"/>
                <a:gd name="T19" fmla="*/ 0 h 345"/>
                <a:gd name="T20" fmla="*/ 42 w 387"/>
                <a:gd name="T21" fmla="*/ 27 h 345"/>
                <a:gd name="T22" fmla="*/ 42 w 387"/>
                <a:gd name="T23" fmla="*/ 187 h 345"/>
                <a:gd name="T24" fmla="*/ 68 w 387"/>
                <a:gd name="T25" fmla="*/ 214 h 345"/>
                <a:gd name="T26" fmla="*/ 102 w 387"/>
                <a:gd name="T27" fmla="*/ 214 h 345"/>
                <a:gd name="T28" fmla="*/ 102 w 387"/>
                <a:gd name="T29" fmla="*/ 226 h 345"/>
                <a:gd name="T30" fmla="*/ 60 w 387"/>
                <a:gd name="T31" fmla="*/ 226 h 345"/>
                <a:gd name="T32" fmla="*/ 39 w 387"/>
                <a:gd name="T33" fmla="*/ 241 h 345"/>
                <a:gd name="T34" fmla="*/ 3 w 387"/>
                <a:gd name="T35" fmla="*/ 320 h 345"/>
                <a:gd name="T36" fmla="*/ 3 w 387"/>
                <a:gd name="T37" fmla="*/ 338 h 345"/>
                <a:gd name="T38" fmla="*/ 16 w 387"/>
                <a:gd name="T39" fmla="*/ 345 h 345"/>
                <a:gd name="T40" fmla="*/ 116 w 387"/>
                <a:gd name="T41" fmla="*/ 345 h 345"/>
                <a:gd name="T42" fmla="*/ 116 w 387"/>
                <a:gd name="T43" fmla="*/ 345 h 345"/>
                <a:gd name="T44" fmla="*/ 193 w 387"/>
                <a:gd name="T45" fmla="*/ 345 h 345"/>
                <a:gd name="T46" fmla="*/ 270 w 387"/>
                <a:gd name="T47" fmla="*/ 345 h 345"/>
                <a:gd name="T48" fmla="*/ 271 w 387"/>
                <a:gd name="T49" fmla="*/ 345 h 345"/>
                <a:gd name="T50" fmla="*/ 370 w 387"/>
                <a:gd name="T51" fmla="*/ 345 h 345"/>
                <a:gd name="T52" fmla="*/ 384 w 387"/>
                <a:gd name="T53" fmla="*/ 338 h 345"/>
                <a:gd name="T54" fmla="*/ 384 w 387"/>
                <a:gd name="T55" fmla="*/ 320 h 345"/>
                <a:gd name="T56" fmla="*/ 64 w 387"/>
                <a:gd name="T57" fmla="*/ 187 h 345"/>
                <a:gd name="T58" fmla="*/ 64 w 387"/>
                <a:gd name="T59" fmla="*/ 27 h 345"/>
                <a:gd name="T60" fmla="*/ 68 w 387"/>
                <a:gd name="T61" fmla="*/ 23 h 345"/>
                <a:gd name="T62" fmla="*/ 319 w 387"/>
                <a:gd name="T63" fmla="*/ 23 h 345"/>
                <a:gd name="T64" fmla="*/ 323 w 387"/>
                <a:gd name="T65" fmla="*/ 27 h 345"/>
                <a:gd name="T66" fmla="*/ 323 w 387"/>
                <a:gd name="T67" fmla="*/ 187 h 345"/>
                <a:gd name="T68" fmla="*/ 319 w 387"/>
                <a:gd name="T69" fmla="*/ 191 h 345"/>
                <a:gd name="T70" fmla="*/ 68 w 387"/>
                <a:gd name="T71" fmla="*/ 191 h 345"/>
                <a:gd name="T72" fmla="*/ 64 w 387"/>
                <a:gd name="T73" fmla="*/ 187 h 345"/>
                <a:gd name="T74" fmla="*/ 256 w 387"/>
                <a:gd name="T75" fmla="*/ 316 h 345"/>
                <a:gd name="T76" fmla="*/ 252 w 387"/>
                <a:gd name="T77" fmla="*/ 318 h 345"/>
                <a:gd name="T78" fmla="*/ 222 w 387"/>
                <a:gd name="T79" fmla="*/ 319 h 345"/>
                <a:gd name="T80" fmla="*/ 210 w 387"/>
                <a:gd name="T81" fmla="*/ 319 h 345"/>
                <a:gd name="T82" fmla="*/ 176 w 387"/>
                <a:gd name="T83" fmla="*/ 319 h 345"/>
                <a:gd name="T84" fmla="*/ 164 w 387"/>
                <a:gd name="T85" fmla="*/ 319 h 345"/>
                <a:gd name="T86" fmla="*/ 135 w 387"/>
                <a:gd name="T87" fmla="*/ 318 h 345"/>
                <a:gd name="T88" fmla="*/ 130 w 387"/>
                <a:gd name="T89" fmla="*/ 316 h 345"/>
                <a:gd name="T90" fmla="*/ 129 w 387"/>
                <a:gd name="T91" fmla="*/ 311 h 345"/>
                <a:gd name="T92" fmla="*/ 134 w 387"/>
                <a:gd name="T93" fmla="*/ 288 h 345"/>
                <a:gd name="T94" fmla="*/ 140 w 387"/>
                <a:gd name="T95" fmla="*/ 283 h 345"/>
                <a:gd name="T96" fmla="*/ 168 w 387"/>
                <a:gd name="T97" fmla="*/ 283 h 345"/>
                <a:gd name="T98" fmla="*/ 218 w 387"/>
                <a:gd name="T99" fmla="*/ 283 h 345"/>
                <a:gd name="T100" fmla="*/ 247 w 387"/>
                <a:gd name="T101" fmla="*/ 283 h 345"/>
                <a:gd name="T102" fmla="*/ 252 w 387"/>
                <a:gd name="T103" fmla="*/ 288 h 345"/>
                <a:gd name="T104" fmla="*/ 257 w 387"/>
                <a:gd name="T105" fmla="*/ 311 h 345"/>
                <a:gd name="T106" fmla="*/ 256 w 387"/>
                <a:gd name="T107" fmla="*/ 31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7" h="345">
                  <a:moveTo>
                    <a:pt x="384" y="320"/>
                  </a:moveTo>
                  <a:cubicBezTo>
                    <a:pt x="347" y="241"/>
                    <a:pt x="347" y="241"/>
                    <a:pt x="347" y="241"/>
                  </a:cubicBezTo>
                  <a:cubicBezTo>
                    <a:pt x="343" y="232"/>
                    <a:pt x="334" y="226"/>
                    <a:pt x="326" y="226"/>
                  </a:cubicBezTo>
                  <a:cubicBezTo>
                    <a:pt x="284" y="226"/>
                    <a:pt x="284" y="226"/>
                    <a:pt x="284" y="226"/>
                  </a:cubicBezTo>
                  <a:cubicBezTo>
                    <a:pt x="284" y="214"/>
                    <a:pt x="284" y="214"/>
                    <a:pt x="284" y="214"/>
                  </a:cubicBezTo>
                  <a:cubicBezTo>
                    <a:pt x="319" y="214"/>
                    <a:pt x="319" y="214"/>
                    <a:pt x="319" y="214"/>
                  </a:cubicBezTo>
                  <a:cubicBezTo>
                    <a:pt x="333" y="214"/>
                    <a:pt x="345" y="202"/>
                    <a:pt x="345" y="187"/>
                  </a:cubicBezTo>
                  <a:cubicBezTo>
                    <a:pt x="345" y="27"/>
                    <a:pt x="345" y="27"/>
                    <a:pt x="345" y="27"/>
                  </a:cubicBezTo>
                  <a:cubicBezTo>
                    <a:pt x="345" y="12"/>
                    <a:pt x="333" y="0"/>
                    <a:pt x="319" y="0"/>
                  </a:cubicBezTo>
                  <a:cubicBezTo>
                    <a:pt x="68" y="0"/>
                    <a:pt x="68" y="0"/>
                    <a:pt x="68" y="0"/>
                  </a:cubicBezTo>
                  <a:cubicBezTo>
                    <a:pt x="53" y="0"/>
                    <a:pt x="42" y="12"/>
                    <a:pt x="42" y="27"/>
                  </a:cubicBezTo>
                  <a:cubicBezTo>
                    <a:pt x="42" y="187"/>
                    <a:pt x="42" y="187"/>
                    <a:pt x="42" y="187"/>
                  </a:cubicBezTo>
                  <a:cubicBezTo>
                    <a:pt x="42" y="202"/>
                    <a:pt x="53" y="214"/>
                    <a:pt x="68" y="214"/>
                  </a:cubicBezTo>
                  <a:cubicBezTo>
                    <a:pt x="102" y="214"/>
                    <a:pt x="102" y="214"/>
                    <a:pt x="102" y="214"/>
                  </a:cubicBezTo>
                  <a:cubicBezTo>
                    <a:pt x="102" y="226"/>
                    <a:pt x="102" y="226"/>
                    <a:pt x="102" y="226"/>
                  </a:cubicBezTo>
                  <a:cubicBezTo>
                    <a:pt x="60" y="226"/>
                    <a:pt x="60" y="226"/>
                    <a:pt x="60" y="226"/>
                  </a:cubicBezTo>
                  <a:cubicBezTo>
                    <a:pt x="52" y="226"/>
                    <a:pt x="43" y="232"/>
                    <a:pt x="39" y="241"/>
                  </a:cubicBezTo>
                  <a:cubicBezTo>
                    <a:pt x="3" y="320"/>
                    <a:pt x="3" y="320"/>
                    <a:pt x="3" y="320"/>
                  </a:cubicBezTo>
                  <a:cubicBezTo>
                    <a:pt x="0" y="326"/>
                    <a:pt x="0" y="333"/>
                    <a:pt x="3" y="338"/>
                  </a:cubicBezTo>
                  <a:cubicBezTo>
                    <a:pt x="6" y="342"/>
                    <a:pt x="10" y="345"/>
                    <a:pt x="16" y="345"/>
                  </a:cubicBezTo>
                  <a:cubicBezTo>
                    <a:pt x="116" y="345"/>
                    <a:pt x="116" y="345"/>
                    <a:pt x="116" y="345"/>
                  </a:cubicBezTo>
                  <a:cubicBezTo>
                    <a:pt x="116" y="345"/>
                    <a:pt x="116" y="345"/>
                    <a:pt x="116" y="345"/>
                  </a:cubicBezTo>
                  <a:cubicBezTo>
                    <a:pt x="193" y="345"/>
                    <a:pt x="193" y="345"/>
                    <a:pt x="193" y="345"/>
                  </a:cubicBezTo>
                  <a:cubicBezTo>
                    <a:pt x="270" y="345"/>
                    <a:pt x="270" y="345"/>
                    <a:pt x="270" y="345"/>
                  </a:cubicBezTo>
                  <a:cubicBezTo>
                    <a:pt x="270" y="345"/>
                    <a:pt x="271" y="345"/>
                    <a:pt x="271" y="345"/>
                  </a:cubicBezTo>
                  <a:cubicBezTo>
                    <a:pt x="370" y="345"/>
                    <a:pt x="370" y="345"/>
                    <a:pt x="370" y="345"/>
                  </a:cubicBezTo>
                  <a:cubicBezTo>
                    <a:pt x="376" y="345"/>
                    <a:pt x="381" y="342"/>
                    <a:pt x="384" y="338"/>
                  </a:cubicBezTo>
                  <a:cubicBezTo>
                    <a:pt x="387" y="333"/>
                    <a:pt x="387" y="326"/>
                    <a:pt x="384" y="320"/>
                  </a:cubicBezTo>
                  <a:close/>
                  <a:moveTo>
                    <a:pt x="64" y="187"/>
                  </a:moveTo>
                  <a:cubicBezTo>
                    <a:pt x="64" y="27"/>
                    <a:pt x="64" y="27"/>
                    <a:pt x="64" y="27"/>
                  </a:cubicBezTo>
                  <a:cubicBezTo>
                    <a:pt x="64" y="25"/>
                    <a:pt x="65" y="23"/>
                    <a:pt x="68" y="23"/>
                  </a:cubicBezTo>
                  <a:cubicBezTo>
                    <a:pt x="319" y="23"/>
                    <a:pt x="319" y="23"/>
                    <a:pt x="319" y="23"/>
                  </a:cubicBezTo>
                  <a:cubicBezTo>
                    <a:pt x="321" y="23"/>
                    <a:pt x="323" y="25"/>
                    <a:pt x="323" y="27"/>
                  </a:cubicBezTo>
                  <a:cubicBezTo>
                    <a:pt x="323" y="187"/>
                    <a:pt x="323" y="187"/>
                    <a:pt x="323" y="187"/>
                  </a:cubicBezTo>
                  <a:cubicBezTo>
                    <a:pt x="323" y="189"/>
                    <a:pt x="321" y="191"/>
                    <a:pt x="319" y="191"/>
                  </a:cubicBezTo>
                  <a:cubicBezTo>
                    <a:pt x="68" y="191"/>
                    <a:pt x="68" y="191"/>
                    <a:pt x="68" y="191"/>
                  </a:cubicBezTo>
                  <a:cubicBezTo>
                    <a:pt x="65" y="191"/>
                    <a:pt x="64" y="189"/>
                    <a:pt x="64" y="187"/>
                  </a:cubicBezTo>
                  <a:close/>
                  <a:moveTo>
                    <a:pt x="256" y="316"/>
                  </a:moveTo>
                  <a:cubicBezTo>
                    <a:pt x="255" y="318"/>
                    <a:pt x="254" y="318"/>
                    <a:pt x="252" y="318"/>
                  </a:cubicBezTo>
                  <a:cubicBezTo>
                    <a:pt x="222" y="319"/>
                    <a:pt x="222" y="319"/>
                    <a:pt x="222" y="319"/>
                  </a:cubicBezTo>
                  <a:cubicBezTo>
                    <a:pt x="210" y="319"/>
                    <a:pt x="210" y="319"/>
                    <a:pt x="210" y="319"/>
                  </a:cubicBezTo>
                  <a:cubicBezTo>
                    <a:pt x="176" y="319"/>
                    <a:pt x="176" y="319"/>
                    <a:pt x="176" y="319"/>
                  </a:cubicBezTo>
                  <a:cubicBezTo>
                    <a:pt x="164" y="319"/>
                    <a:pt x="164" y="319"/>
                    <a:pt x="164" y="319"/>
                  </a:cubicBezTo>
                  <a:cubicBezTo>
                    <a:pt x="135" y="318"/>
                    <a:pt x="135" y="318"/>
                    <a:pt x="135" y="318"/>
                  </a:cubicBezTo>
                  <a:cubicBezTo>
                    <a:pt x="133" y="318"/>
                    <a:pt x="131" y="318"/>
                    <a:pt x="130" y="316"/>
                  </a:cubicBezTo>
                  <a:cubicBezTo>
                    <a:pt x="129" y="315"/>
                    <a:pt x="129" y="313"/>
                    <a:pt x="129" y="311"/>
                  </a:cubicBezTo>
                  <a:cubicBezTo>
                    <a:pt x="134" y="288"/>
                    <a:pt x="134" y="288"/>
                    <a:pt x="134" y="288"/>
                  </a:cubicBezTo>
                  <a:cubicBezTo>
                    <a:pt x="135" y="285"/>
                    <a:pt x="137" y="283"/>
                    <a:pt x="140" y="283"/>
                  </a:cubicBezTo>
                  <a:cubicBezTo>
                    <a:pt x="168" y="283"/>
                    <a:pt x="168" y="283"/>
                    <a:pt x="168" y="283"/>
                  </a:cubicBezTo>
                  <a:cubicBezTo>
                    <a:pt x="218" y="283"/>
                    <a:pt x="218" y="283"/>
                    <a:pt x="218" y="283"/>
                  </a:cubicBezTo>
                  <a:cubicBezTo>
                    <a:pt x="247" y="283"/>
                    <a:pt x="247" y="283"/>
                    <a:pt x="247" y="283"/>
                  </a:cubicBezTo>
                  <a:cubicBezTo>
                    <a:pt x="249" y="283"/>
                    <a:pt x="251" y="285"/>
                    <a:pt x="252" y="288"/>
                  </a:cubicBezTo>
                  <a:cubicBezTo>
                    <a:pt x="257" y="311"/>
                    <a:pt x="257" y="311"/>
                    <a:pt x="257" y="311"/>
                  </a:cubicBezTo>
                  <a:cubicBezTo>
                    <a:pt x="258" y="313"/>
                    <a:pt x="257" y="315"/>
                    <a:pt x="256" y="316"/>
                  </a:cubicBezTo>
                  <a:close/>
                </a:path>
              </a:pathLst>
            </a:custGeom>
            <a:solidFill>
              <a:srgbClr val="1F3762"/>
            </a:solidFill>
            <a:ln>
              <a:noFill/>
            </a:ln>
          </p:spPr>
          <p:txBody>
            <a:bodyPr vert="horz" wrap="square" lIns="109728" tIns="54864" rIns="109728" bIns="54864" numCol="1" anchor="t" anchorCtr="0" compatLnSpc="1"/>
            <a:p>
              <a:endParaRPr lang="zh-CN" altLang="en-US" sz="2160">
                <a:cs typeface="+mn-ea"/>
                <a:sym typeface="+mn-lt"/>
              </a:endParaRPr>
            </a:p>
          </p:txBody>
        </p:sp>
        <p:sp>
          <p:nvSpPr>
            <p:cNvPr id="1048727" name="文本框 44"/>
            <p:cNvSpPr txBox="1"/>
            <p:nvPr/>
          </p:nvSpPr>
          <p:spPr>
            <a:xfrm>
              <a:off x="4693032" y="2655809"/>
              <a:ext cx="1813993" cy="444567"/>
            </a:xfrm>
            <a:prstGeom prst="rect">
              <a:avLst/>
            </a:prstGeom>
            <a:noFill/>
          </p:spPr>
          <p:txBody>
            <a:bodyPr wrap="square" rtlCol="0">
              <a:spAutoFit/>
            </a:bodyPr>
            <a:p>
              <a:pPr algn="ctr"/>
              <a:r>
                <a:rPr lang="zh-CN" altLang="en-US" sz="2000" b="1" dirty="0" smtClean="0">
                  <a:solidFill>
                    <a:schemeClr val="bg1"/>
                  </a:solidFill>
                  <a:cs typeface="+mn-ea"/>
                  <a:sym typeface="+mn-lt"/>
                </a:rPr>
                <a:t>下料</a:t>
              </a:r>
              <a:endParaRPr lang="zh-CN" altLang="en-US" sz="2000" b="1" dirty="0">
                <a:solidFill>
                  <a:schemeClr val="bg1"/>
                </a:solidFill>
                <a:cs typeface="+mn-ea"/>
                <a:sym typeface="+mn-lt"/>
              </a:endParaRPr>
            </a:p>
          </p:txBody>
        </p:sp>
        <p:sp>
          <p:nvSpPr>
            <p:cNvPr id="1048728" name="文本框 45"/>
            <p:cNvSpPr txBox="1"/>
            <p:nvPr/>
          </p:nvSpPr>
          <p:spPr>
            <a:xfrm>
              <a:off x="4693033" y="3639423"/>
              <a:ext cx="1813992" cy="444567"/>
            </a:xfrm>
            <a:prstGeom prst="rect">
              <a:avLst/>
            </a:prstGeom>
            <a:noFill/>
          </p:spPr>
          <p:txBody>
            <a:bodyPr wrap="square" rtlCol="0">
              <a:spAutoFit/>
            </a:bodyPr>
            <a:p>
              <a:pPr algn="ctr"/>
              <a:r>
                <a:rPr lang="zh-CN" altLang="en-US" sz="2000" b="1" dirty="0" smtClean="0">
                  <a:solidFill>
                    <a:schemeClr val="bg1"/>
                  </a:solidFill>
                  <a:cs typeface="+mn-ea"/>
                  <a:sym typeface="+mn-lt"/>
                </a:rPr>
                <a:t>普铣基准面</a:t>
              </a:r>
              <a:endParaRPr lang="zh-CN" altLang="en-US" sz="2000" b="1" dirty="0">
                <a:solidFill>
                  <a:schemeClr val="bg1"/>
                </a:solidFill>
                <a:cs typeface="+mn-ea"/>
                <a:sym typeface="+mn-lt"/>
              </a:endParaRPr>
            </a:p>
          </p:txBody>
        </p:sp>
        <p:sp>
          <p:nvSpPr>
            <p:cNvPr id="1048729" name="文本框 46"/>
            <p:cNvSpPr txBox="1"/>
            <p:nvPr/>
          </p:nvSpPr>
          <p:spPr>
            <a:xfrm>
              <a:off x="4416592" y="4593520"/>
              <a:ext cx="2241274" cy="444567"/>
            </a:xfrm>
            <a:prstGeom prst="rect">
              <a:avLst/>
            </a:prstGeom>
            <a:noFill/>
          </p:spPr>
          <p:txBody>
            <a:bodyPr wrap="square" rtlCol="0">
              <a:spAutoFit/>
            </a:bodyPr>
            <a:p>
              <a:pPr algn="ctr"/>
              <a:r>
                <a:rPr lang="zh-CN" altLang="en-US" sz="2000" b="1" dirty="0" smtClean="0">
                  <a:solidFill>
                    <a:schemeClr val="bg1"/>
                  </a:solidFill>
                  <a:cs typeface="+mn-ea"/>
                  <a:sym typeface="+mn-lt"/>
                </a:rPr>
                <a:t>数控加工中心</a:t>
              </a:r>
              <a:endParaRPr lang="zh-CN" altLang="en-US" sz="2000" b="1" dirty="0">
                <a:solidFill>
                  <a:schemeClr val="bg1"/>
                </a:solidFill>
                <a:cs typeface="+mn-ea"/>
                <a:sym typeface="+mn-lt"/>
              </a:endParaRPr>
            </a:p>
          </p:txBody>
        </p:sp>
        <p:sp>
          <p:nvSpPr>
            <p:cNvPr id="1048730" name="文本框 47"/>
            <p:cNvSpPr txBox="1"/>
            <p:nvPr/>
          </p:nvSpPr>
          <p:spPr>
            <a:xfrm>
              <a:off x="7691699" y="3866119"/>
              <a:ext cx="1586278" cy="409222"/>
            </a:xfrm>
            <a:prstGeom prst="rect">
              <a:avLst/>
            </a:prstGeom>
            <a:noFill/>
          </p:spPr>
          <p:txBody>
            <a:bodyPr wrap="square" rtlCol="0">
              <a:spAutoFit/>
            </a:bodyPr>
            <a:p>
              <a:pPr algn="ctr"/>
              <a:r>
                <a:rPr lang="zh-CN" altLang="en-US" b="1" dirty="0" smtClean="0">
                  <a:solidFill>
                    <a:schemeClr val="bg1"/>
                  </a:solidFill>
                  <a:cs typeface="+mn-ea"/>
                  <a:sym typeface="+mn-lt"/>
                </a:rPr>
                <a:t>加工</a:t>
              </a:r>
              <a:r>
                <a:rPr lang="zh-CN" altLang="en-US" b="1" dirty="0" smtClean="0">
                  <a:solidFill>
                    <a:schemeClr val="bg1"/>
                  </a:solidFill>
                  <a:cs typeface="+mn-ea"/>
                  <a:sym typeface="+mn-lt"/>
                </a:rPr>
                <a:t>正</a:t>
              </a:r>
              <a:r>
                <a:rPr lang="zh-CN" altLang="en-US" b="1" dirty="0" smtClean="0">
                  <a:solidFill>
                    <a:schemeClr val="bg1"/>
                  </a:solidFill>
                  <a:cs typeface="+mn-ea"/>
                  <a:sym typeface="+mn-lt"/>
                </a:rPr>
                <a:t>面</a:t>
              </a:r>
              <a:endParaRPr lang="zh-CN" altLang="en-US" b="1" dirty="0">
                <a:solidFill>
                  <a:schemeClr val="bg1"/>
                </a:solidFill>
                <a:cs typeface="+mn-ea"/>
                <a:sym typeface="+mn-lt"/>
              </a:endParaRPr>
            </a:p>
          </p:txBody>
        </p:sp>
        <p:sp>
          <p:nvSpPr>
            <p:cNvPr id="1048732" name="文本框 49"/>
            <p:cNvSpPr txBox="1"/>
            <p:nvPr/>
          </p:nvSpPr>
          <p:spPr>
            <a:xfrm>
              <a:off x="7681115" y="5308727"/>
              <a:ext cx="1586278" cy="409222"/>
            </a:xfrm>
            <a:prstGeom prst="rect">
              <a:avLst/>
            </a:prstGeom>
            <a:noFill/>
          </p:spPr>
          <p:txBody>
            <a:bodyPr wrap="square" rtlCol="0">
              <a:spAutoFit/>
            </a:bodyPr>
            <a:p>
              <a:pPr algn="ctr"/>
              <a:r>
                <a:rPr lang="zh-CN" altLang="en-US" b="1" dirty="0" smtClean="0">
                  <a:solidFill>
                    <a:schemeClr val="bg1"/>
                  </a:solidFill>
                  <a:cs typeface="+mn-ea"/>
                  <a:sym typeface="+mn-lt"/>
                </a:rPr>
                <a:t>加工</a:t>
              </a:r>
              <a:r>
                <a:rPr lang="zh-CN" altLang="en-US" b="1" dirty="0" smtClean="0">
                  <a:solidFill>
                    <a:schemeClr val="bg1"/>
                  </a:solidFill>
                  <a:cs typeface="+mn-ea"/>
                  <a:sym typeface="+mn-lt"/>
                </a:rPr>
                <a:t>反</a:t>
              </a:r>
              <a:r>
                <a:rPr lang="zh-CN" altLang="en-US" b="1" dirty="0" smtClean="0">
                  <a:solidFill>
                    <a:schemeClr val="bg1"/>
                  </a:solidFill>
                  <a:cs typeface="+mn-ea"/>
                  <a:sym typeface="+mn-lt"/>
                </a:rPr>
                <a:t>面</a:t>
              </a:r>
              <a:endParaRPr lang="zh-CN" altLang="en-US" b="1" dirty="0">
                <a:solidFill>
                  <a:schemeClr val="bg1"/>
                </a:solidFill>
                <a:cs typeface="+mn-ea"/>
                <a:sym typeface="+mn-lt"/>
              </a:endParaRPr>
            </a:p>
          </p:txBody>
        </p:sp>
        <p:sp>
          <p:nvSpPr>
            <p:cNvPr id="1048733" name="Sev01"/>
            <p:cNvSpPr>
              <a:spLocks noChangeAspect="1"/>
            </p:cNvSpPr>
            <p:nvPr/>
          </p:nvSpPr>
          <p:spPr>
            <a:xfrm flipH="1">
              <a:off x="2086280" y="3367315"/>
              <a:ext cx="997610" cy="997610"/>
            </a:xfrm>
            <a:prstGeom prst="ellipse">
              <a:avLst/>
            </a:prstGeom>
            <a:noFill/>
            <a:ln w="57150">
              <a:solidFill>
                <a:srgbClr val="1F37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sz="3600" dirty="0">
                <a:solidFill>
                  <a:schemeClr val="bg1"/>
                </a:solidFill>
                <a:cs typeface="+mn-ea"/>
                <a:sym typeface="+mn-lt"/>
              </a:endParaRPr>
            </a:p>
          </p:txBody>
        </p:sp>
      </p:grpSp>
      <p:sp>
        <p:nvSpPr>
          <p:cNvPr id="1048734" name="文本框 51"/>
          <p:cNvSpPr txBox="1"/>
          <p:nvPr/>
        </p:nvSpPr>
        <p:spPr>
          <a:xfrm>
            <a:off x="1189112" y="4554369"/>
            <a:ext cx="10024110" cy="1722120"/>
          </a:xfrm>
          <a:prstGeom prst="rect">
            <a:avLst/>
          </a:prstGeom>
          <a:noFill/>
        </p:spPr>
        <p:txBody>
          <a:bodyPr wrap="square" lIns="82277" tIns="41138" rIns="82277" bIns="41138" rtlCol="0">
            <a:spAutoFit/>
          </a:bodyPr>
          <a:p>
            <a:pPr algn="just">
              <a:lnSpc>
                <a:spcPct val="120000"/>
              </a:lnSpc>
              <a:spcAft>
                <a:spcPts val="720"/>
              </a:spcAft>
            </a:pPr>
            <a:r>
              <a:rPr lang="zh-CN" altLang="zh-CN" sz="1680" b="1" dirty="0">
                <a:solidFill>
                  <a:srgbClr val="1F3762"/>
                </a:solidFill>
                <a:cs typeface="+mn-ea"/>
              </a:rPr>
              <a:t>正面</a:t>
            </a:r>
            <a:r>
              <a:rPr lang="zh-CN" altLang="zh-CN" sz="1680" dirty="0">
                <a:solidFill>
                  <a:srgbClr val="1F3762"/>
                </a:solidFill>
                <a:cs typeface="+mn-ea"/>
              </a:rPr>
              <a:t>加工</a:t>
            </a:r>
            <a:r>
              <a:rPr lang="zh-CN" altLang="zh-CN" sz="1680" dirty="0">
                <a:solidFill>
                  <a:srgbClr val="1F3762"/>
                </a:solidFill>
                <a:cs typeface="+mn-ea"/>
              </a:rPr>
              <a:t>工件坐标系设定时，一般根据毛坯形状设定，本次选用毛坯为矩形毛坯，即正面工件坐标系设定在毛坯上表面中心，因其第一道工序分中时使用的是毛坯面，余量足够，故分中方法采用四面分中以顶为零的方法对刀</a:t>
            </a:r>
            <a:r>
              <a:rPr lang="zh-CN" altLang="zh-CN" sz="1680" dirty="0" smtClean="0">
                <a:solidFill>
                  <a:srgbClr val="1F3762"/>
                </a:solidFill>
                <a:cs typeface="+mn-ea"/>
              </a:rPr>
              <a:t>。</a:t>
            </a:r>
            <a:endParaRPr lang="en-US" altLang="zh-CN" sz="2400" dirty="0" smtClean="0">
              <a:solidFill>
                <a:srgbClr val="1F3762"/>
              </a:solidFill>
              <a:cs typeface="+mn-ea"/>
            </a:endParaRPr>
          </a:p>
          <a:p>
            <a:pPr algn="just">
              <a:lnSpc>
                <a:spcPct val="120000"/>
              </a:lnSpc>
              <a:spcAft>
                <a:spcPts val="720"/>
              </a:spcAft>
            </a:pPr>
            <a:r>
              <a:rPr lang="zh-CN" altLang="zh-CN" sz="1680" b="1" dirty="0">
                <a:solidFill>
                  <a:srgbClr val="1F3762"/>
                </a:solidFill>
                <a:cs typeface="+mn-ea"/>
              </a:rPr>
              <a:t>反</a:t>
            </a:r>
            <a:r>
              <a:rPr lang="zh-CN" altLang="zh-CN" sz="1680" b="1" dirty="0">
                <a:solidFill>
                  <a:srgbClr val="1F3762"/>
                </a:solidFill>
                <a:cs typeface="+mn-ea"/>
              </a:rPr>
              <a:t>面</a:t>
            </a:r>
            <a:r>
              <a:rPr lang="zh-CN" altLang="zh-CN" sz="1680" dirty="0">
                <a:solidFill>
                  <a:srgbClr val="1F3762"/>
                </a:solidFill>
                <a:cs typeface="+mn-ea"/>
              </a:rPr>
              <a:t>加工坐标系设定时，应注意形位公差同轴度的保证，即坐标系原点应设置在同轴度相关联的孔的圆心位置，对刀方法使用杠杆百分表找正圆心。装夹时需要预先准备一个辅助元件做为底面支撑及</a:t>
            </a:r>
            <a:r>
              <a:rPr lang="en-US" altLang="zh-CN" sz="1680" dirty="0">
                <a:solidFill>
                  <a:srgbClr val="1F3762"/>
                </a:solidFill>
                <a:cs typeface="+mn-ea"/>
              </a:rPr>
              <a:t>Z</a:t>
            </a:r>
            <a:r>
              <a:rPr lang="zh-CN" altLang="zh-CN" sz="1680" dirty="0">
                <a:solidFill>
                  <a:srgbClr val="1F3762"/>
                </a:solidFill>
                <a:cs typeface="+mn-ea"/>
              </a:rPr>
              <a:t>向对刀。</a:t>
            </a:r>
            <a:endParaRPr lang="en-US" altLang="zh-CN" sz="1680" dirty="0">
              <a:solidFill>
                <a:srgbClr val="1F3762"/>
              </a:solidFill>
              <a:cs typeface="+mn-ea"/>
              <a:sym typeface="+mn-lt"/>
            </a:endParaRPr>
          </a:p>
        </p:txBody>
      </p:sp>
      <p:pic>
        <p:nvPicPr>
          <p:cNvPr id="2097188"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17"/>
                                        </p:tgtEl>
                                        <p:attrNameLst>
                                          <p:attrName>style.visibility</p:attrName>
                                        </p:attrNameLst>
                                      </p:cBhvr>
                                      <p:to>
                                        <p:strVal val="visible"/>
                                      </p:to>
                                    </p:set>
                                    <p:animEffect transition="in" filter="wipe(left)">
                                      <p:cBhvr>
                                        <p:cTn id="7" dur="500"/>
                                        <p:tgtEl>
                                          <p:spTgt spid="104871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16"/>
                                        </p:tgtEl>
                                        <p:attrNameLst>
                                          <p:attrName>style.visibility</p:attrName>
                                        </p:attrNameLst>
                                      </p:cBhvr>
                                      <p:to>
                                        <p:strVal val="visible"/>
                                      </p:to>
                                    </p:set>
                                    <p:animEffect transition="in" filter="wipe(left)">
                                      <p:cBhvr>
                                        <p:cTn id="10" dur="500"/>
                                        <p:tgtEl>
                                          <p:spTgt spid="1048716"/>
                                        </p:tgtEl>
                                      </p:cBhvr>
                                    </p:animEffect>
                                  </p:childTnLst>
                                </p:cTn>
                              </p:par>
                            </p:childTnLst>
                          </p:cTn>
                        </p:par>
                        <p:par>
                          <p:cTn id="11" fill="hold">
                            <p:stCondLst>
                              <p:cond delay="500"/>
                            </p:stCondLst>
                            <p:childTnLst>
                              <p:par>
                                <p:cTn id="12" presetID="2" presetClass="entr" presetSubtype="8" fill="hold" nodeType="afterEffect">
                                  <p:stCondLst>
                                    <p:cond delay="0"/>
                                  </p:stCondLst>
                                  <p:childTnLst>
                                    <p:set>
                                      <p:cBhvr>
                                        <p:cTn id="13" dur="1" fill="hold">
                                          <p:stCondLst>
                                            <p:cond delay="0"/>
                                          </p:stCondLst>
                                        </p:cTn>
                                        <p:tgtEl>
                                          <p:spTgt spid="99"/>
                                        </p:tgtEl>
                                        <p:attrNameLst>
                                          <p:attrName>style.visibility</p:attrName>
                                        </p:attrNameLst>
                                      </p:cBhvr>
                                      <p:to>
                                        <p:strVal val="visible"/>
                                      </p:to>
                                    </p:set>
                                    <p:anim calcmode="lin" valueType="num">
                                      <p:cBhvr additive="base">
                                        <p:cTn id="14" dur="500" fill="hold"/>
                                        <p:tgtEl>
                                          <p:spTgt spid="99"/>
                                        </p:tgtEl>
                                        <p:attrNameLst>
                                          <p:attrName>ppt_x</p:attrName>
                                        </p:attrNameLst>
                                      </p:cBhvr>
                                      <p:tavLst>
                                        <p:tav tm="0">
                                          <p:val>
                                            <p:strVal val="0-#ppt_w/2"/>
                                          </p:val>
                                        </p:tav>
                                        <p:tav tm="100000">
                                          <p:val>
                                            <p:strVal val="#ppt_x"/>
                                          </p:val>
                                        </p:tav>
                                      </p:tavLst>
                                    </p:anim>
                                    <p:anim calcmode="lin" valueType="num">
                                      <p:cBhvr additive="base">
                                        <p:cTn id="15" dur="500" fill="hold"/>
                                        <p:tgtEl>
                                          <p:spTgt spid="99"/>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2" presetClass="entr" presetSubtype="4" fill="hold" grpId="0" nodeType="afterEffect">
                                  <p:stCondLst>
                                    <p:cond delay="0"/>
                                  </p:stCondLst>
                                  <p:childTnLst>
                                    <p:set>
                                      <p:cBhvr>
                                        <p:cTn id="18" dur="1" fill="hold">
                                          <p:stCondLst>
                                            <p:cond delay="0"/>
                                          </p:stCondLst>
                                        </p:cTn>
                                        <p:tgtEl>
                                          <p:spTgt spid="1048734"/>
                                        </p:tgtEl>
                                        <p:attrNameLst>
                                          <p:attrName>style.visibility</p:attrName>
                                        </p:attrNameLst>
                                      </p:cBhvr>
                                      <p:to>
                                        <p:strVal val="visible"/>
                                      </p:to>
                                    </p:set>
                                    <p:anim calcmode="lin" valueType="num">
                                      <p:cBhvr additive="base">
                                        <p:cTn id="19" dur="500" fill="hold"/>
                                        <p:tgtEl>
                                          <p:spTgt spid="1048734"/>
                                        </p:tgtEl>
                                        <p:attrNameLst>
                                          <p:attrName>ppt_x</p:attrName>
                                        </p:attrNameLst>
                                      </p:cBhvr>
                                      <p:tavLst>
                                        <p:tav tm="0">
                                          <p:val>
                                            <p:strVal val="#ppt_x"/>
                                          </p:val>
                                        </p:tav>
                                        <p:tav tm="100000">
                                          <p:val>
                                            <p:strVal val="#ppt_x"/>
                                          </p:val>
                                        </p:tav>
                                      </p:tavLst>
                                    </p:anim>
                                    <p:anim calcmode="lin" valueType="num">
                                      <p:cBhvr additive="base">
                                        <p:cTn id="20" dur="500" fill="hold"/>
                                        <p:tgtEl>
                                          <p:spTgt spid="10487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16" grpId="0" bldLvl="0" animBg="1"/>
      <p:bldP spid="1048717" grpId="0"/>
      <p:bldP spid="104873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01" name=""/>
        <p:cNvGrpSpPr/>
        <p:nvPr/>
      </p:nvGrpSpPr>
      <p:grpSpPr>
        <a:xfrm>
          <a:off x="0" y="0"/>
          <a:ext cx="0" cy="0"/>
          <a:chOff x="0" y="0"/>
          <a:chExt cx="0" cy="0"/>
        </a:xfrm>
      </p:grpSpPr>
      <p:sp>
        <p:nvSpPr>
          <p:cNvPr id="1048735" name="TextBox 23"/>
          <p:cNvSpPr txBox="1"/>
          <p:nvPr/>
        </p:nvSpPr>
        <p:spPr>
          <a:xfrm>
            <a:off x="4161295" y="323206"/>
            <a:ext cx="26250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--3.</a:t>
            </a:r>
            <a:r>
              <a:rPr lang="zh-CN" altLang="en-US" sz="2800" dirty="0" smtClean="0">
                <a:solidFill>
                  <a:srgbClr val="1F3762"/>
                </a:solidFill>
                <a:cs typeface="+mn-ea"/>
                <a:sym typeface="+mn-lt"/>
              </a:rPr>
              <a:t>加工工序卡</a:t>
            </a:r>
            <a:endParaRPr lang="zh-CN" altLang="en-US" sz="2800" dirty="0">
              <a:solidFill>
                <a:srgbClr val="1F3762"/>
              </a:solidFill>
              <a:cs typeface="+mn-ea"/>
              <a:sym typeface="+mn-lt"/>
            </a:endParaRPr>
          </a:p>
        </p:txBody>
      </p:sp>
      <p:sp>
        <p:nvSpPr>
          <p:cNvPr id="1048736"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工艺分析</a:t>
            </a:r>
            <a:endParaRPr lang="zh-CN" altLang="en-US" sz="4400" b="1" dirty="0">
              <a:solidFill>
                <a:srgbClr val="1F3762"/>
              </a:solidFill>
              <a:latin typeface="+mn-lt"/>
              <a:ea typeface="+mn-ea"/>
              <a:cs typeface="+mn-ea"/>
              <a:sym typeface="+mn-lt"/>
            </a:endParaRPr>
          </a:p>
        </p:txBody>
      </p:sp>
      <p:sp>
        <p:nvSpPr>
          <p:cNvPr id="1048737" name="Text Box 11">
            <a:hlinkClick r:id="rId1"/>
          </p:cNvPr>
          <p:cNvSpPr txBox="1">
            <a:spLocks noChangeArrowheads="1"/>
          </p:cNvSpPr>
          <p:nvPr/>
        </p:nvSpPr>
        <p:spPr bwMode="auto">
          <a:xfrm>
            <a:off x="545542" y="2443053"/>
            <a:ext cx="5046903" cy="1972050"/>
          </a:xfrm>
          <a:prstGeom prst="rect">
            <a:avLst/>
          </a:prstGeom>
          <a:noFill/>
          <a:ln>
            <a:noFill/>
          </a:ln>
        </p:spPr>
        <p:txBody>
          <a:bodyPr wrap="square" lIns="109702" tIns="54850" rIns="109702" bIns="54850">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nSpc>
                <a:spcPct val="120000"/>
              </a:lnSpc>
            </a:pPr>
            <a:r>
              <a:rPr lang="zh-CN" altLang="en-US" sz="1680" dirty="0" smtClean="0">
                <a:solidFill>
                  <a:srgbClr val="1F3762"/>
                </a:solidFill>
                <a:latin typeface="+mn-lt"/>
                <a:ea typeface="+mn-ea"/>
                <a:cs typeface="+mn-ea"/>
                <a:sym typeface="+mn-lt"/>
              </a:rPr>
              <a:t>加工工序</a:t>
            </a:r>
            <a:r>
              <a:rPr lang="zh-CN" altLang="en-US" sz="1680" dirty="0">
                <a:solidFill>
                  <a:srgbClr val="1F3762"/>
                </a:solidFill>
                <a:latin typeface="+mn-lt"/>
                <a:ea typeface="+mn-ea"/>
                <a:cs typeface="+mn-ea"/>
                <a:sym typeface="+mn-lt"/>
              </a:rPr>
              <a:t>卡</a:t>
            </a:r>
            <a:r>
              <a:rPr lang="zh-CN" altLang="en-US" sz="1680" dirty="0">
                <a:solidFill>
                  <a:srgbClr val="1F3762"/>
                </a:solidFill>
                <a:latin typeface="+mn-lt"/>
                <a:ea typeface="+mn-ea"/>
                <a:cs typeface="+mn-ea"/>
              </a:rPr>
              <a:t>应反映使用的辅具、刃具切削参数、切削液</a:t>
            </a:r>
            <a:r>
              <a:rPr lang="zh-CN" altLang="en-US" sz="1680" dirty="0">
                <a:solidFill>
                  <a:srgbClr val="1F3762"/>
                </a:solidFill>
                <a:latin typeface="+mn-lt"/>
                <a:ea typeface="+mn-ea"/>
                <a:cs typeface="+mn-ea"/>
              </a:rPr>
              <a:t>等。它</a:t>
            </a:r>
            <a:r>
              <a:rPr lang="zh-CN" altLang="en-US" sz="1680" dirty="0">
                <a:solidFill>
                  <a:srgbClr val="1F3762"/>
                </a:solidFill>
                <a:latin typeface="+mn-lt"/>
                <a:ea typeface="+mn-ea"/>
                <a:cs typeface="+mn-ea"/>
              </a:rPr>
              <a:t>是操作人员配合数控程序进行数控加工的主要指导性工艺资料。工序卡应按已确定的工步顺序填写</a:t>
            </a:r>
            <a:r>
              <a:rPr lang="zh-CN" altLang="en-US" sz="1680" dirty="0" smtClean="0">
                <a:solidFill>
                  <a:srgbClr val="1F3762"/>
                </a:solidFill>
                <a:latin typeface="+mn-lt"/>
                <a:ea typeface="+mn-ea"/>
                <a:cs typeface="+mn-ea"/>
              </a:rPr>
              <a:t>。</a:t>
            </a:r>
            <a:endParaRPr lang="en-US" altLang="zh-CN" sz="1680" dirty="0" smtClean="0">
              <a:solidFill>
                <a:srgbClr val="1F3762"/>
              </a:solidFill>
              <a:latin typeface="+mn-lt"/>
              <a:ea typeface="+mn-ea"/>
              <a:cs typeface="+mn-ea"/>
            </a:endParaRPr>
          </a:p>
          <a:p>
            <a:pPr>
              <a:lnSpc>
                <a:spcPct val="120000"/>
              </a:lnSpc>
            </a:pPr>
            <a:r>
              <a:rPr lang="zh-CN" altLang="en-US" sz="1680" dirty="0" smtClean="0">
                <a:solidFill>
                  <a:srgbClr val="1F3762"/>
                </a:solidFill>
                <a:latin typeface="+mn-lt"/>
                <a:ea typeface="+mn-ea"/>
                <a:cs typeface="+mn-ea"/>
                <a:sym typeface="+mn-lt"/>
              </a:rPr>
              <a:t>加工工序卡中的工序简图应明确工序所加工内容和工装夹具装夹方法以及工件坐标系原点的位置。</a:t>
            </a:r>
            <a:endParaRPr lang="en-US" altLang="zh-CN" sz="1680" dirty="0">
              <a:solidFill>
                <a:srgbClr val="1F3762"/>
              </a:solidFill>
              <a:latin typeface="+mn-lt"/>
              <a:ea typeface="+mn-ea"/>
              <a:cs typeface="+mn-ea"/>
              <a:sym typeface="+mn-lt"/>
            </a:endParaRPr>
          </a:p>
        </p:txBody>
      </p:sp>
      <p:pic>
        <p:nvPicPr>
          <p:cNvPr id="2097189" name="Picture 2" descr="E:\机械资料\机械论文现场加工截图\微信截图_20200612225906.png微信截图_20200612225906"/>
          <p:cNvPicPr>
            <a:picLocks noChangeAspect="1" noChangeArrowheads="1"/>
          </p:cNvPicPr>
          <p:nvPr>
            <p:custDataLst>
              <p:tags r:id="rId2"/>
            </p:custDataLst>
          </p:nvPr>
        </p:nvPicPr>
        <p:blipFill>
          <a:blip r:embed="rId3"/>
          <a:srcRect/>
          <a:stretch>
            <a:fillRect/>
          </a:stretch>
        </p:blipFill>
        <p:spPr bwMode="auto">
          <a:xfrm>
            <a:off x="6302375" y="1699895"/>
            <a:ext cx="2633345" cy="4170680"/>
          </a:xfrm>
          <a:prstGeom prst="rect">
            <a:avLst/>
          </a:prstGeom>
          <a:noFill/>
          <a:ln>
            <a:noFill/>
          </a:ln>
          <a:effectLst/>
        </p:spPr>
      </p:pic>
      <p:pic>
        <p:nvPicPr>
          <p:cNvPr id="2097190" name="Picture 2" descr="C:\Users\Administrator\Desktop\校徽.png"/>
          <p:cNvPicPr>
            <a:picLocks noChangeAspect="1" noChangeArrowheads="1"/>
          </p:cNvPicPr>
          <p:nvPr>
            <p:custDataLst>
              <p:tags r:id="rId4"/>
            </p:custDataLst>
          </p:nvPr>
        </p:nvPicPr>
        <p:blipFill>
          <a:blip r:embed="rId5"/>
          <a:srcRect/>
          <a:stretch>
            <a:fillRect/>
          </a:stretch>
        </p:blipFill>
        <p:spPr bwMode="auto">
          <a:xfrm>
            <a:off x="10017370" y="-99392"/>
            <a:ext cx="1492741" cy="1492741"/>
          </a:xfrm>
          <a:prstGeom prst="rect">
            <a:avLst/>
          </a:prstGeom>
          <a:noFill/>
        </p:spPr>
      </p:pic>
      <p:pic>
        <p:nvPicPr>
          <p:cNvPr id="2" name="图片 1" descr="微信截图_20200612225822"/>
          <p:cNvPicPr>
            <a:picLocks noChangeAspect="1"/>
          </p:cNvPicPr>
          <p:nvPr>
            <p:custDataLst>
              <p:tags r:id="rId6"/>
            </p:custDataLst>
          </p:nvPr>
        </p:nvPicPr>
        <p:blipFill>
          <a:blip r:embed="rId7"/>
          <a:stretch>
            <a:fillRect/>
          </a:stretch>
        </p:blipFill>
        <p:spPr>
          <a:xfrm>
            <a:off x="9227820" y="1370330"/>
            <a:ext cx="2529205" cy="5114925"/>
          </a:xfrm>
          <a:prstGeom prst="rect">
            <a:avLst/>
          </a:prstGeom>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36"/>
                                        </p:tgtEl>
                                        <p:attrNameLst>
                                          <p:attrName>style.visibility</p:attrName>
                                        </p:attrNameLst>
                                      </p:cBhvr>
                                      <p:to>
                                        <p:strVal val="visible"/>
                                      </p:to>
                                    </p:set>
                                    <p:animEffect transition="in" filter="wipe(left)">
                                      <p:cBhvr>
                                        <p:cTn id="7" dur="500"/>
                                        <p:tgtEl>
                                          <p:spTgt spid="104873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35"/>
                                        </p:tgtEl>
                                        <p:attrNameLst>
                                          <p:attrName>style.visibility</p:attrName>
                                        </p:attrNameLst>
                                      </p:cBhvr>
                                      <p:to>
                                        <p:strVal val="visible"/>
                                      </p:to>
                                    </p:set>
                                    <p:animEffect transition="in" filter="wipe(left)">
                                      <p:cBhvr>
                                        <p:cTn id="10" dur="500"/>
                                        <p:tgtEl>
                                          <p:spTgt spid="1048735"/>
                                        </p:tgtEl>
                                      </p:cBhvr>
                                    </p:animEffect>
                                  </p:childTnLst>
                                </p:cTn>
                              </p:par>
                            </p:childTnLst>
                          </p:cTn>
                        </p:par>
                        <p:par>
                          <p:cTn id="11" fill="hold">
                            <p:stCondLst>
                              <p:cond delay="500"/>
                            </p:stCondLst>
                            <p:childTnLst>
                              <p:par>
                                <p:cTn id="12" presetID="23" presetClass="entr" presetSubtype="16" fill="hold" grpId="0" nodeType="afterEffect">
                                  <p:stCondLst>
                                    <p:cond delay="0"/>
                                  </p:stCondLst>
                                  <p:childTnLst>
                                    <p:set>
                                      <p:cBhvr>
                                        <p:cTn id="13" dur="1" fill="hold">
                                          <p:stCondLst>
                                            <p:cond delay="0"/>
                                          </p:stCondLst>
                                        </p:cTn>
                                        <p:tgtEl>
                                          <p:spTgt spid="1048737"/>
                                        </p:tgtEl>
                                        <p:attrNameLst>
                                          <p:attrName>style.visibility</p:attrName>
                                        </p:attrNameLst>
                                      </p:cBhvr>
                                      <p:to>
                                        <p:strVal val="visible"/>
                                      </p:to>
                                    </p:set>
                                    <p:anim calcmode="lin" valueType="num">
                                      <p:cBhvr>
                                        <p:cTn id="14" dur="500" fill="hold"/>
                                        <p:tgtEl>
                                          <p:spTgt spid="1048737"/>
                                        </p:tgtEl>
                                        <p:attrNameLst>
                                          <p:attrName>ppt_w</p:attrName>
                                        </p:attrNameLst>
                                      </p:cBhvr>
                                      <p:tavLst>
                                        <p:tav tm="0">
                                          <p:val>
                                            <p:fltVal val="0.0"/>
                                          </p:val>
                                        </p:tav>
                                        <p:tav tm="100000">
                                          <p:val>
                                            <p:strVal val="#ppt_w"/>
                                          </p:val>
                                        </p:tav>
                                      </p:tavLst>
                                    </p:anim>
                                    <p:anim calcmode="lin" valueType="num">
                                      <p:cBhvr>
                                        <p:cTn id="15" dur="500" fill="hold"/>
                                        <p:tgtEl>
                                          <p:spTgt spid="1048737"/>
                                        </p:tgtEl>
                                        <p:attrNameLst>
                                          <p:attrName>ppt_h</p:attrName>
                                        </p:attrNameLst>
                                      </p:cBhvr>
                                      <p:tavLst>
                                        <p:tav tm="0">
                                          <p:val>
                                            <p:fltVal val="0.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35" grpId="0" bldLvl="0" animBg="1"/>
      <p:bldP spid="1048736" grpId="0"/>
      <p:bldP spid="104873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02" name=""/>
        <p:cNvGrpSpPr/>
        <p:nvPr/>
      </p:nvGrpSpPr>
      <p:grpSpPr>
        <a:xfrm>
          <a:off x="0" y="0"/>
          <a:ext cx="0" cy="0"/>
          <a:chOff x="0" y="0"/>
          <a:chExt cx="0" cy="0"/>
        </a:xfrm>
      </p:grpSpPr>
      <p:grpSp>
        <p:nvGrpSpPr>
          <p:cNvPr id="103" name="组合 22"/>
          <p:cNvGrpSpPr/>
          <p:nvPr/>
        </p:nvGrpSpPr>
        <p:grpSpPr>
          <a:xfrm>
            <a:off x="4" y="969100"/>
            <a:ext cx="12191996" cy="1794132"/>
            <a:chOff x="4" y="977295"/>
            <a:chExt cx="12191996" cy="1794132"/>
          </a:xfrm>
        </p:grpSpPr>
        <p:sp>
          <p:nvSpPr>
            <p:cNvPr id="1048738"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104" name="组合 24"/>
            <p:cNvGrpSpPr/>
            <p:nvPr/>
          </p:nvGrpSpPr>
          <p:grpSpPr>
            <a:xfrm>
              <a:off x="4" y="2268060"/>
              <a:ext cx="12191996" cy="5240"/>
              <a:chOff x="4" y="2268060"/>
              <a:chExt cx="12191996" cy="5240"/>
            </a:xfrm>
          </p:grpSpPr>
          <p:cxnSp>
            <p:nvCxnSpPr>
              <p:cNvPr id="3145744"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45"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739" name="矩形 1"/>
          <p:cNvSpPr>
            <a:spLocks noChangeArrowheads="1"/>
          </p:cNvSpPr>
          <p:nvPr/>
        </p:nvSpPr>
        <p:spPr bwMode="auto">
          <a:xfrm>
            <a:off x="3394075" y="3328035"/>
            <a:ext cx="5647690" cy="1099820"/>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6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Ⅳ </a:t>
            </a:r>
            <a:r>
              <a:rPr lang="zh-CN" altLang="en-US" sz="6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自动编程</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740" name="TextBox 23"/>
          <p:cNvSpPr txBox="1"/>
          <p:nvPr/>
        </p:nvSpPr>
        <p:spPr>
          <a:xfrm>
            <a:off x="4080305" y="4895309"/>
            <a:ext cx="19119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1.</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模型简化</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741" name="TextBox 24"/>
          <p:cNvSpPr txBox="1"/>
          <p:nvPr/>
        </p:nvSpPr>
        <p:spPr>
          <a:xfrm>
            <a:off x="4154170" y="5791835"/>
            <a:ext cx="2308225" cy="436245"/>
          </a:xfrm>
          <a:prstGeom prst="rect">
            <a:avLst/>
          </a:prstGeom>
          <a:noFill/>
        </p:spPr>
        <p:txBody>
          <a:bodyPr wrap="squar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3.</a:t>
            </a: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编程</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刀路</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742" name="TextBox 25"/>
          <p:cNvSpPr txBox="1"/>
          <p:nvPr/>
        </p:nvSpPr>
        <p:spPr>
          <a:xfrm>
            <a:off x="7021794" y="4895309"/>
            <a:ext cx="16071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4.</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后处理</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743" name="TextBox 23"/>
          <p:cNvSpPr txBox="1"/>
          <p:nvPr/>
        </p:nvSpPr>
        <p:spPr>
          <a:xfrm>
            <a:off x="7120496" y="5331554"/>
            <a:ext cx="19119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5.</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数控仿真</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191" name="Picture 2" descr="C:\Users\Administrator\Desktop\校徽.png"/>
          <p:cNvPicPr>
            <a:picLocks noChangeAspect="1" noChangeArrowheads="1"/>
          </p:cNvPicPr>
          <p:nvPr/>
        </p:nvPicPr>
        <p:blipFill>
          <a:blip r:embed="rId1"/>
          <a:srcRect/>
          <a:stretch>
            <a:fillRect/>
          </a:stretch>
        </p:blipFill>
        <p:spPr bwMode="auto">
          <a:xfrm>
            <a:off x="5295900" y="1074979"/>
            <a:ext cx="1626695" cy="1626695"/>
          </a:xfrm>
          <a:prstGeom prst="rect">
            <a:avLst/>
          </a:prstGeom>
          <a:noFill/>
        </p:spPr>
      </p:pic>
      <p:sp>
        <p:nvSpPr>
          <p:cNvPr id="2" name="文本框 1"/>
          <p:cNvSpPr txBox="1"/>
          <p:nvPr/>
        </p:nvSpPr>
        <p:spPr>
          <a:xfrm>
            <a:off x="4080510" y="5331460"/>
            <a:ext cx="2940685" cy="460375"/>
          </a:xfrm>
          <a:prstGeom prst="rect">
            <a:avLst/>
          </a:prstGeom>
          <a:noFill/>
        </p:spPr>
        <p:txBody>
          <a:bodyPr wrap="square" rtlCol="0">
            <a:spAutoFit/>
          </a:bodyPr>
          <a:p>
            <a:pPr algn="l">
              <a:buClrTx/>
              <a:buSzTx/>
              <a:buFont typeface="Wingdings" panose="05000000000000000000" pitchFamily="2" charset="2"/>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2.</a:t>
            </a:r>
            <a:r>
              <a:rPr lang="zh-CN" altLang="en-US" sz="2400" dirty="0">
                <a:solidFill>
                  <a:srgbClr val="1F3762"/>
                </a:solidFill>
                <a:latin typeface="微软雅黑" panose="020B0503020204020204" pitchFamily="34" charset="-122"/>
                <a:ea typeface="微软雅黑" panose="020B0503020204020204" pitchFamily="34" charset="-122"/>
                <a:cs typeface="+mn-ea"/>
              </a:rPr>
              <a:t>创建毛胚、刀具</a:t>
            </a:r>
            <a:endParaRPr lang="zh-CN" altLang="en-US" sz="2400" dirty="0">
              <a:solidFill>
                <a:srgbClr val="1F3762"/>
              </a:solidFill>
              <a:latin typeface="微软雅黑" panose="020B0503020204020204" pitchFamily="34" charset="-122"/>
              <a:ea typeface="微软雅黑" panose="020B0503020204020204" pitchFamily="34" charset="-122"/>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p:cTn id="7" dur="500" fill="hold"/>
                                        <p:tgtEl>
                                          <p:spTgt spid="103"/>
                                        </p:tgtEl>
                                        <p:attrNameLst>
                                          <p:attrName>ppt_w</p:attrName>
                                        </p:attrNameLst>
                                      </p:cBhvr>
                                      <p:tavLst>
                                        <p:tav tm="0">
                                          <p:val>
                                            <p:fltVal val="0.0"/>
                                          </p:val>
                                        </p:tav>
                                        <p:tav tm="100000">
                                          <p:val>
                                            <p:strVal val="#ppt_w"/>
                                          </p:val>
                                        </p:tav>
                                      </p:tavLst>
                                    </p:anim>
                                    <p:anim calcmode="lin" valueType="num">
                                      <p:cBhvr>
                                        <p:cTn id="8" dur="500" fill="hold"/>
                                        <p:tgtEl>
                                          <p:spTgt spid="103"/>
                                        </p:tgtEl>
                                        <p:attrNameLst>
                                          <p:attrName>ppt_h</p:attrName>
                                        </p:attrNameLst>
                                      </p:cBhvr>
                                      <p:tavLst>
                                        <p:tav tm="0">
                                          <p:val>
                                            <p:fltVal val="0.0"/>
                                          </p:val>
                                        </p:tav>
                                        <p:tav tm="100000">
                                          <p:val>
                                            <p:strVal val="#ppt_h"/>
                                          </p:val>
                                        </p:tav>
                                      </p:tavLst>
                                    </p:anim>
                                    <p:animEffect transition="in" filter="fade">
                                      <p:cBhvr>
                                        <p:cTn id="9" dur="500"/>
                                        <p:tgtEl>
                                          <p:spTgt spid="103"/>
                                        </p:tgtEl>
                                      </p:cBhvr>
                                    </p:animEffect>
                                  </p:childTnLst>
                                </p:cTn>
                              </p:par>
                              <p:par>
                                <p:cTn id="10" presetID="16" presetClass="entr" presetSubtype="21" fill="hold" grpId="0" nodeType="withEffect">
                                  <p:stCondLst>
                                    <p:cond delay="500"/>
                                  </p:stCondLst>
                                  <p:childTnLst>
                                    <p:set>
                                      <p:cBhvr>
                                        <p:cTn id="11" dur="1" fill="hold">
                                          <p:stCondLst>
                                            <p:cond delay="0"/>
                                          </p:stCondLst>
                                        </p:cTn>
                                        <p:tgtEl>
                                          <p:spTgt spid="1048739"/>
                                        </p:tgtEl>
                                        <p:attrNameLst>
                                          <p:attrName>style.visibility</p:attrName>
                                        </p:attrNameLst>
                                      </p:cBhvr>
                                      <p:to>
                                        <p:strVal val="visible"/>
                                      </p:to>
                                    </p:set>
                                    <p:animEffect transition="in" filter="barn(inVertical)">
                                      <p:cBhvr>
                                        <p:cTn id="12" dur="500"/>
                                        <p:tgtEl>
                                          <p:spTgt spid="1048739"/>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48740"/>
                                        </p:tgtEl>
                                        <p:attrNameLst>
                                          <p:attrName>style.visibility</p:attrName>
                                        </p:attrNameLst>
                                      </p:cBhvr>
                                      <p:to>
                                        <p:strVal val="visible"/>
                                      </p:to>
                                    </p:set>
                                    <p:animEffect transition="in" filter="fade">
                                      <p:cBhvr>
                                        <p:cTn id="16" dur="500"/>
                                        <p:tgtEl>
                                          <p:spTgt spid="1048740"/>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048741"/>
                                        </p:tgtEl>
                                        <p:attrNameLst>
                                          <p:attrName>style.visibility</p:attrName>
                                        </p:attrNameLst>
                                      </p:cBhvr>
                                      <p:to>
                                        <p:strVal val="visible"/>
                                      </p:to>
                                    </p:set>
                                    <p:animEffect transition="in" filter="fade">
                                      <p:cBhvr>
                                        <p:cTn id="20" dur="500"/>
                                        <p:tgtEl>
                                          <p:spTgt spid="1048741"/>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048742"/>
                                        </p:tgtEl>
                                        <p:attrNameLst>
                                          <p:attrName>style.visibility</p:attrName>
                                        </p:attrNameLst>
                                      </p:cBhvr>
                                      <p:to>
                                        <p:strVal val="visible"/>
                                      </p:to>
                                    </p:set>
                                    <p:animEffect transition="in" filter="fade">
                                      <p:cBhvr>
                                        <p:cTn id="24" dur="500"/>
                                        <p:tgtEl>
                                          <p:spTgt spid="1048742"/>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048743"/>
                                        </p:tgtEl>
                                        <p:attrNameLst>
                                          <p:attrName>style.visibility</p:attrName>
                                        </p:attrNameLst>
                                      </p:cBhvr>
                                      <p:to>
                                        <p:strVal val="visible"/>
                                      </p:to>
                                    </p:set>
                                    <p:animEffect transition="in" filter="fade">
                                      <p:cBhvr>
                                        <p:cTn id="28" dur="500"/>
                                        <p:tgtEl>
                                          <p:spTgt spid="10487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39" grpId="0"/>
      <p:bldP spid="1048740" grpId="0"/>
      <p:bldP spid="1048741" grpId="0"/>
      <p:bldP spid="1048742" grpId="0"/>
      <p:bldP spid="104874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05" name=""/>
        <p:cNvGrpSpPr/>
        <p:nvPr/>
      </p:nvGrpSpPr>
      <p:grpSpPr>
        <a:xfrm>
          <a:off x="0" y="0"/>
          <a:ext cx="0" cy="0"/>
          <a:chOff x="0" y="0"/>
          <a:chExt cx="0" cy="0"/>
        </a:xfrm>
      </p:grpSpPr>
      <p:sp>
        <p:nvSpPr>
          <p:cNvPr id="1048744" name="圆角矩形 11"/>
          <p:cNvSpPr/>
          <p:nvPr/>
        </p:nvSpPr>
        <p:spPr>
          <a:xfrm>
            <a:off x="983432" y="2132856"/>
            <a:ext cx="8845892" cy="1390722"/>
          </a:xfrm>
          <a:prstGeom prst="roundRect">
            <a:avLst/>
          </a:prstGeom>
          <a:solidFill>
            <a:srgbClr val="002060"/>
          </a:solidFill>
          <a:ln>
            <a:solidFill>
              <a:srgbClr val="1F3762"/>
            </a:solidFill>
          </a:ln>
        </p:spPr>
        <p:style>
          <a:lnRef idx="2">
            <a:schemeClr val="accent1">
              <a:shade val="50000"/>
            </a:schemeClr>
          </a:lnRef>
          <a:fillRef idx="1001">
            <a:schemeClr val="dk2"/>
          </a:fillRef>
          <a:effectRef idx="0">
            <a:schemeClr val="accent1"/>
          </a:effectRef>
          <a:fontRef idx="minor">
            <a:schemeClr val="lt1"/>
          </a:fontRef>
        </p:style>
        <p:txBody>
          <a:bodyPr rtlCol="0" anchor="ctr"/>
          <a:p>
            <a:pPr algn="ctr"/>
            <a:endParaRPr lang="zh-CN" altLang="en-US"/>
          </a:p>
        </p:txBody>
      </p:sp>
      <p:sp>
        <p:nvSpPr>
          <p:cNvPr id="1048745" name="TextBox 23"/>
          <p:cNvSpPr txBox="1"/>
          <p:nvPr/>
        </p:nvSpPr>
        <p:spPr>
          <a:xfrm>
            <a:off x="4173360" y="323206"/>
            <a:ext cx="22694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--1.</a:t>
            </a:r>
            <a:r>
              <a:rPr lang="zh-CN" altLang="en-US" sz="2800" dirty="0" smtClean="0">
                <a:solidFill>
                  <a:srgbClr val="1F3762"/>
                </a:solidFill>
                <a:cs typeface="+mn-ea"/>
                <a:sym typeface="+mn-lt"/>
              </a:rPr>
              <a:t>模型简化</a:t>
            </a:r>
            <a:endParaRPr lang="zh-CN" altLang="en-US" sz="2800" dirty="0">
              <a:solidFill>
                <a:srgbClr val="1F3762"/>
              </a:solidFill>
              <a:cs typeface="+mn-ea"/>
              <a:sym typeface="+mn-lt"/>
            </a:endParaRPr>
          </a:p>
        </p:txBody>
      </p:sp>
      <p:sp>
        <p:nvSpPr>
          <p:cNvPr id="1048746"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自动编程</a:t>
            </a:r>
            <a:endParaRPr lang="zh-CN" altLang="en-US" sz="4400" b="1" dirty="0">
              <a:solidFill>
                <a:srgbClr val="1F3762"/>
              </a:solidFill>
              <a:latin typeface="+mn-lt"/>
              <a:ea typeface="+mn-ea"/>
              <a:cs typeface="+mn-ea"/>
              <a:sym typeface="+mn-lt"/>
            </a:endParaRPr>
          </a:p>
        </p:txBody>
      </p:sp>
      <p:sp>
        <p:nvSpPr>
          <p:cNvPr id="1048747" name="文本框 5"/>
          <p:cNvSpPr txBox="1"/>
          <p:nvPr/>
        </p:nvSpPr>
        <p:spPr>
          <a:xfrm>
            <a:off x="1186000" y="2257205"/>
            <a:ext cx="8493669" cy="1191075"/>
          </a:xfrm>
          <a:prstGeom prst="rect">
            <a:avLst/>
          </a:prstGeom>
          <a:noFill/>
        </p:spPr>
        <p:txBody>
          <a:bodyPr wrap="square" lIns="82277" tIns="41138" rIns="82277" bIns="41138" rtlCol="0">
            <a:spAutoFit/>
          </a:bodyPr>
          <a:p>
            <a:pPr algn="just">
              <a:lnSpc>
                <a:spcPct val="120000"/>
              </a:lnSpc>
            </a:pPr>
            <a:r>
              <a:rPr lang="zh-CN" altLang="zh-CN" sz="2000" b="1" dirty="0">
                <a:solidFill>
                  <a:schemeClr val="bg1"/>
                </a:solidFill>
              </a:rPr>
              <a:t>编程前，为了减少编程刀路的计算时间</a:t>
            </a:r>
            <a:r>
              <a:rPr lang="zh-CN" altLang="zh-CN" sz="2000" b="1" dirty="0" smtClean="0">
                <a:solidFill>
                  <a:schemeClr val="bg1"/>
                </a:solidFill>
              </a:rPr>
              <a:t>，</a:t>
            </a:r>
            <a:r>
              <a:rPr lang="zh-CN" altLang="en-US" sz="2000" b="1" dirty="0" smtClean="0">
                <a:solidFill>
                  <a:schemeClr val="bg1"/>
                </a:solidFill>
              </a:rPr>
              <a:t>需要将</a:t>
            </a:r>
            <a:r>
              <a:rPr lang="zh-CN" altLang="zh-CN" sz="2000" b="1" dirty="0" smtClean="0">
                <a:solidFill>
                  <a:schemeClr val="bg1"/>
                </a:solidFill>
              </a:rPr>
              <a:t>模型</a:t>
            </a:r>
            <a:r>
              <a:rPr lang="zh-CN" altLang="en-US" sz="2000" b="1" dirty="0" smtClean="0">
                <a:solidFill>
                  <a:schemeClr val="bg1"/>
                </a:solidFill>
              </a:rPr>
              <a:t>上的一些孔、倒角去掉，一般</a:t>
            </a:r>
            <a:r>
              <a:rPr lang="zh-CN" altLang="zh-CN" sz="2000" b="1" dirty="0" smtClean="0">
                <a:solidFill>
                  <a:schemeClr val="bg1"/>
                </a:solidFill>
              </a:rPr>
              <a:t>复制</a:t>
            </a:r>
            <a:r>
              <a:rPr lang="zh-CN" altLang="zh-CN" sz="2000" b="1" dirty="0">
                <a:solidFill>
                  <a:schemeClr val="bg1"/>
                </a:solidFill>
              </a:rPr>
              <a:t>一个或多个放到其他图</a:t>
            </a:r>
            <a:r>
              <a:rPr lang="zh-CN" altLang="zh-CN" sz="2000" b="1" dirty="0" smtClean="0">
                <a:solidFill>
                  <a:schemeClr val="bg1"/>
                </a:solidFill>
              </a:rPr>
              <a:t>层</a:t>
            </a:r>
            <a:r>
              <a:rPr lang="zh-CN" altLang="en-US" sz="2000" b="1" dirty="0" smtClean="0">
                <a:solidFill>
                  <a:schemeClr val="bg1"/>
                </a:solidFill>
              </a:rPr>
              <a:t>操作</a:t>
            </a:r>
            <a:r>
              <a:rPr lang="zh-CN" altLang="zh-CN" sz="2000" b="1" dirty="0" smtClean="0">
                <a:solidFill>
                  <a:schemeClr val="bg1"/>
                </a:solidFill>
              </a:rPr>
              <a:t>，</a:t>
            </a:r>
            <a:r>
              <a:rPr lang="zh-CN" altLang="en-US" sz="2000" b="1" dirty="0">
                <a:solidFill>
                  <a:schemeClr val="bg1"/>
                </a:solidFill>
              </a:rPr>
              <a:t>原</a:t>
            </a:r>
            <a:r>
              <a:rPr lang="zh-CN" altLang="en-US" sz="2000" b="1" dirty="0" smtClean="0">
                <a:solidFill>
                  <a:schemeClr val="bg1"/>
                </a:solidFill>
              </a:rPr>
              <a:t>模型层不动，</a:t>
            </a:r>
            <a:r>
              <a:rPr lang="zh-CN" altLang="zh-CN" sz="2000" b="1" dirty="0" smtClean="0">
                <a:solidFill>
                  <a:schemeClr val="bg1"/>
                </a:solidFill>
              </a:rPr>
              <a:t>每</a:t>
            </a:r>
            <a:r>
              <a:rPr lang="zh-CN" altLang="zh-CN" sz="2000" b="1" dirty="0">
                <a:solidFill>
                  <a:schemeClr val="bg1"/>
                </a:solidFill>
              </a:rPr>
              <a:t>一面的工序都单独使用一个工序</a:t>
            </a:r>
            <a:r>
              <a:rPr lang="zh-CN" altLang="zh-CN" sz="2000" b="1" dirty="0" smtClean="0">
                <a:solidFill>
                  <a:schemeClr val="bg1"/>
                </a:solidFill>
              </a:rPr>
              <a:t>模型</a:t>
            </a:r>
            <a:r>
              <a:rPr lang="zh-CN" altLang="en-US" sz="2000" b="1" dirty="0" smtClean="0">
                <a:solidFill>
                  <a:schemeClr val="bg1"/>
                </a:solidFill>
              </a:rPr>
              <a:t>，每个模型单独使用一个图层。</a:t>
            </a:r>
            <a:endParaRPr lang="en-US" altLang="zh-CN" sz="1920" b="1" dirty="0">
              <a:solidFill>
                <a:schemeClr val="bg1"/>
              </a:solidFill>
              <a:cs typeface="+mn-ea"/>
              <a:sym typeface="+mn-lt"/>
            </a:endParaRPr>
          </a:p>
        </p:txBody>
      </p:sp>
      <p:grpSp>
        <p:nvGrpSpPr>
          <p:cNvPr id="106" name="组合 8"/>
          <p:cNvGrpSpPr/>
          <p:nvPr/>
        </p:nvGrpSpPr>
        <p:grpSpPr>
          <a:xfrm>
            <a:off x="613910" y="1049488"/>
            <a:ext cx="2594461" cy="1037784"/>
            <a:chOff x="0" y="363343"/>
            <a:chExt cx="2594461" cy="1037784"/>
          </a:xfrm>
        </p:grpSpPr>
        <p:sp>
          <p:nvSpPr>
            <p:cNvPr id="1048748" name="燕尾形 9"/>
            <p:cNvSpPr/>
            <p:nvPr/>
          </p:nvSpPr>
          <p:spPr>
            <a:xfrm>
              <a:off x="0" y="363343"/>
              <a:ext cx="2594461" cy="1037784"/>
            </a:xfrm>
            <a:prstGeom prst="chevron">
              <a:avLst/>
            </a:prstGeom>
            <a:solidFill>
              <a:srgbClr val="1F3762"/>
            </a:solid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sp>
        <p:sp>
          <p:nvSpPr>
            <p:cNvPr id="1048749" name="燕尾形 4"/>
            <p:cNvSpPr/>
            <p:nvPr/>
          </p:nvSpPr>
          <p:spPr>
            <a:xfrm>
              <a:off x="518892" y="363343"/>
              <a:ext cx="1556677" cy="103778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0010" tIns="26670" rIns="26670" bIns="26670" numCol="1" spcCol="1270" anchor="ctr" anchorCtr="0">
              <a:noAutofit/>
            </a:bodyPr>
            <a:p>
              <a:pPr lvl="0" algn="ctr" defTabSz="889000">
                <a:lnSpc>
                  <a:spcPct val="90000"/>
                </a:lnSpc>
                <a:spcBef>
                  <a:spcPct val="0"/>
                </a:spcBef>
                <a:spcAft>
                  <a:spcPct val="35000"/>
                </a:spcAft>
              </a:pPr>
              <a:r>
                <a:rPr lang="zh-CN" altLang="en-US" sz="2000" b="1" dirty="0" smtClean="0">
                  <a:cs typeface="+mn-ea"/>
                  <a:sym typeface="+mn-lt"/>
                </a:rPr>
                <a:t>模型处理</a:t>
              </a:r>
              <a:endParaRPr lang="zh-CN" altLang="en-US" sz="2000" b="1" kern="1200" dirty="0">
                <a:latin typeface="+mn-lt"/>
                <a:ea typeface="+mn-ea"/>
                <a:cs typeface="+mn-ea"/>
                <a:sym typeface="+mn-lt"/>
              </a:endParaRPr>
            </a:p>
          </p:txBody>
        </p:sp>
      </p:grpSp>
      <p:pic>
        <p:nvPicPr>
          <p:cNvPr id="2097192" name="图片 12" descr="E:\机械资料\机械论文现场加工截图\0.png0"/>
          <p:cNvPicPr/>
          <p:nvPr/>
        </p:nvPicPr>
        <p:blipFill>
          <a:blip r:embed="rId1"/>
          <a:srcRect/>
          <a:stretch>
            <a:fillRect/>
          </a:stretch>
        </p:blipFill>
        <p:spPr>
          <a:xfrm>
            <a:off x="1791076" y="3826350"/>
            <a:ext cx="3244850" cy="2787810"/>
          </a:xfrm>
          <a:prstGeom prst="rect">
            <a:avLst/>
          </a:prstGeom>
        </p:spPr>
      </p:pic>
      <p:pic>
        <p:nvPicPr>
          <p:cNvPr id="2097193" name="图片 13" descr="E:\机械资料\机械论文现场加工截图\01.png01"/>
          <p:cNvPicPr/>
          <p:nvPr/>
        </p:nvPicPr>
        <p:blipFill>
          <a:blip r:embed="rId2"/>
          <a:srcRect/>
          <a:stretch>
            <a:fillRect/>
          </a:stretch>
        </p:blipFill>
        <p:spPr>
          <a:xfrm>
            <a:off x="6678190" y="3826350"/>
            <a:ext cx="3068320" cy="2811225"/>
          </a:xfrm>
          <a:prstGeom prst="rect">
            <a:avLst/>
          </a:prstGeom>
        </p:spPr>
      </p:pic>
      <p:cxnSp>
        <p:nvCxnSpPr>
          <p:cNvPr id="3145746" name="直接连接符 15"/>
          <p:cNvCxnSpPr/>
          <p:nvPr/>
        </p:nvCxnSpPr>
        <p:spPr>
          <a:xfrm>
            <a:off x="5684520" y="3826350"/>
            <a:ext cx="15240" cy="2787810"/>
          </a:xfrm>
          <a:prstGeom prst="line">
            <a:avLst/>
          </a:prstGeom>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2097194" name="Picture 2" descr="C:\Users\Administrator\Desktop\校徽.png"/>
          <p:cNvPicPr>
            <a:picLocks noChangeAspect="1" noChangeArrowheads="1"/>
          </p:cNvPicPr>
          <p:nvPr/>
        </p:nvPicPr>
        <p:blipFill>
          <a:blip r:embed="rId3"/>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46"/>
                                        </p:tgtEl>
                                        <p:attrNameLst>
                                          <p:attrName>style.visibility</p:attrName>
                                        </p:attrNameLst>
                                      </p:cBhvr>
                                      <p:to>
                                        <p:strVal val="visible"/>
                                      </p:to>
                                    </p:set>
                                    <p:animEffect transition="in" filter="wipe(left)">
                                      <p:cBhvr>
                                        <p:cTn id="7" dur="500"/>
                                        <p:tgtEl>
                                          <p:spTgt spid="104874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45"/>
                                        </p:tgtEl>
                                        <p:attrNameLst>
                                          <p:attrName>style.visibility</p:attrName>
                                        </p:attrNameLst>
                                      </p:cBhvr>
                                      <p:to>
                                        <p:strVal val="visible"/>
                                      </p:to>
                                    </p:set>
                                    <p:animEffect transition="in" filter="wipe(left)">
                                      <p:cBhvr>
                                        <p:cTn id="10" dur="500"/>
                                        <p:tgtEl>
                                          <p:spTgt spid="1048745"/>
                                        </p:tgtEl>
                                      </p:cBhvr>
                                    </p:animEffect>
                                  </p:childTnLst>
                                </p:cTn>
                              </p:par>
                            </p:childTnLst>
                          </p:cTn>
                        </p:par>
                        <p:par>
                          <p:cTn id="11" fill="hold">
                            <p:stCondLst>
                              <p:cond delay="500"/>
                            </p:stCondLst>
                            <p:childTnLst>
                              <p:par>
                                <p:cTn id="12" presetID="52" presetClass="entr" presetSubtype="0" fill="hold" grpId="0" nodeType="afterEffect">
                                  <p:stCondLst>
                                    <p:cond delay="0"/>
                                  </p:stCondLst>
                                  <p:childTnLst>
                                    <p:set>
                                      <p:cBhvr>
                                        <p:cTn id="13" dur="1" fill="hold">
                                          <p:stCondLst>
                                            <p:cond delay="0"/>
                                          </p:stCondLst>
                                        </p:cTn>
                                        <p:tgtEl>
                                          <p:spTgt spid="1048747"/>
                                        </p:tgtEl>
                                        <p:attrNameLst>
                                          <p:attrName>style.visibility</p:attrName>
                                        </p:attrNameLst>
                                      </p:cBhvr>
                                      <p:to>
                                        <p:strVal val="visible"/>
                                      </p:to>
                                    </p:set>
                                    <p:animScale>
                                      <p:cBhvr>
                                        <p:cTn id="14" dur="750" decel="50000" fill="hold">
                                          <p:stCondLst>
                                            <p:cond delay="0"/>
                                          </p:stCondLst>
                                        </p:cTn>
                                        <p:tgtEl>
                                          <p:spTgt spid="10487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750" decel="50000" fill="hold">
                                          <p:stCondLst>
                                            <p:cond delay="0"/>
                                          </p:stCondLst>
                                        </p:cTn>
                                        <p:tgtEl>
                                          <p:spTgt spid="1048747"/>
                                        </p:tgtEl>
                                        <p:attrNameLst>
                                          <p:attrName>ppt_x</p:attrName>
                                          <p:attrName>ppt_y</p:attrName>
                                        </p:attrNameLst>
                                      </p:cBhvr>
                                    </p:animMotion>
                                    <p:animEffect transition="in" filter="fade">
                                      <p:cBhvr>
                                        <p:cTn id="16" dur="750"/>
                                        <p:tgtEl>
                                          <p:spTgt spid="1048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45" grpId="0" bldLvl="0" animBg="1"/>
      <p:bldP spid="1048746" grpId="0"/>
      <p:bldP spid="104874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07" name=""/>
        <p:cNvGrpSpPr/>
        <p:nvPr/>
      </p:nvGrpSpPr>
      <p:grpSpPr>
        <a:xfrm>
          <a:off x="0" y="0"/>
          <a:ext cx="0" cy="0"/>
          <a:chOff x="0" y="0"/>
          <a:chExt cx="0" cy="0"/>
        </a:xfrm>
      </p:grpSpPr>
      <p:sp>
        <p:nvSpPr>
          <p:cNvPr id="1048750" name="圆角矩形 23"/>
          <p:cNvSpPr/>
          <p:nvPr/>
        </p:nvSpPr>
        <p:spPr>
          <a:xfrm>
            <a:off x="983908" y="1049488"/>
            <a:ext cx="9037320" cy="12192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51" name="TextBox 23"/>
          <p:cNvSpPr txBox="1"/>
          <p:nvPr/>
        </p:nvSpPr>
        <p:spPr>
          <a:xfrm>
            <a:off x="4173360" y="323206"/>
            <a:ext cx="33362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--2.</a:t>
            </a:r>
            <a:r>
              <a:rPr lang="zh-CN" altLang="en-US" sz="2800" dirty="0" smtClean="0">
                <a:solidFill>
                  <a:srgbClr val="1F3762"/>
                </a:solidFill>
                <a:cs typeface="+mn-ea"/>
                <a:sym typeface="+mn-lt"/>
              </a:rPr>
              <a:t>创建毛胚、刀具</a:t>
            </a:r>
            <a:endParaRPr lang="zh-CN" altLang="en-US" sz="2800" dirty="0" smtClean="0">
              <a:solidFill>
                <a:srgbClr val="1F3762"/>
              </a:solidFill>
              <a:cs typeface="+mn-ea"/>
              <a:sym typeface="+mn-lt"/>
            </a:endParaRPr>
          </a:p>
        </p:txBody>
      </p:sp>
      <p:sp>
        <p:nvSpPr>
          <p:cNvPr id="1048752"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自动</a:t>
            </a:r>
            <a:r>
              <a:rPr lang="zh-CN" altLang="en-US" sz="4400" b="1" dirty="0">
                <a:solidFill>
                  <a:srgbClr val="1F3762"/>
                </a:solidFill>
                <a:latin typeface="+mn-lt"/>
                <a:ea typeface="+mn-ea"/>
                <a:cs typeface="+mn-ea"/>
                <a:sym typeface="+mn-lt"/>
              </a:rPr>
              <a:t>编程</a:t>
            </a:r>
            <a:endParaRPr lang="zh-CN" altLang="en-US" sz="4400" b="1" dirty="0">
              <a:solidFill>
                <a:srgbClr val="1F3762"/>
              </a:solidFill>
              <a:latin typeface="+mn-lt"/>
              <a:ea typeface="+mn-ea"/>
              <a:cs typeface="+mn-ea"/>
              <a:sym typeface="+mn-lt"/>
            </a:endParaRPr>
          </a:p>
        </p:txBody>
      </p:sp>
      <p:sp>
        <p:nvSpPr>
          <p:cNvPr id="1048753" name="TextBox 22"/>
          <p:cNvSpPr txBox="1"/>
          <p:nvPr/>
        </p:nvSpPr>
        <p:spPr>
          <a:xfrm>
            <a:off x="1113912" y="1197423"/>
            <a:ext cx="8777312" cy="1198880"/>
          </a:xfrm>
          <a:prstGeom prst="rect">
            <a:avLst/>
          </a:prstGeom>
          <a:noFill/>
        </p:spPr>
        <p:txBody>
          <a:bodyPr wrap="square" rtlCol="0">
            <a:spAutoFit/>
          </a:bodyPr>
          <a:p>
            <a:r>
              <a:rPr lang="en-US" altLang="zh-CN" dirty="0" smtClean="0">
                <a:solidFill>
                  <a:schemeClr val="bg1"/>
                </a:solidFill>
              </a:rPr>
              <a:t>    </a:t>
            </a:r>
            <a:r>
              <a:rPr lang="en-US" altLang="zh-CN" dirty="0" smtClean="0">
                <a:solidFill>
                  <a:schemeClr val="bg1"/>
                </a:solidFill>
                <a:sym typeface="+mn-lt"/>
              </a:rPr>
              <a:t>Siemens NX</a:t>
            </a:r>
            <a:r>
              <a:rPr lang="zh-CN" altLang="zh-CN" dirty="0">
                <a:solidFill>
                  <a:schemeClr val="bg1"/>
                </a:solidFill>
              </a:rPr>
              <a:t>软件编程的一般步骤为设定几何体，创建毛坯、设定加工坐标系、加工刀具以及创建工序生成刀路。设定几何体时，部件选择经过公差处理后的模型，毛坯根据工艺文件绘制或设定，工件坐标系以及加工刀具、工序安排等都根据工序卡依据</a:t>
            </a:r>
            <a:r>
              <a:rPr lang="zh-CN" altLang="zh-CN" dirty="0" smtClean="0">
                <a:solidFill>
                  <a:schemeClr val="bg1"/>
                </a:solidFill>
              </a:rPr>
              <a:t>设定</a:t>
            </a:r>
            <a:r>
              <a:rPr lang="zh-CN" altLang="en-US" dirty="0" smtClean="0">
                <a:solidFill>
                  <a:schemeClr val="bg1"/>
                </a:solidFill>
              </a:rPr>
              <a:t>。</a:t>
            </a:r>
            <a:endParaRPr lang="zh-CN" altLang="en-US" dirty="0">
              <a:solidFill>
                <a:schemeClr val="bg1"/>
              </a:solidFill>
            </a:endParaRPr>
          </a:p>
        </p:txBody>
      </p:sp>
      <p:sp>
        <p:nvSpPr>
          <p:cNvPr id="1048754" name="燕尾形箭头 24"/>
          <p:cNvSpPr/>
          <p:nvPr/>
        </p:nvSpPr>
        <p:spPr>
          <a:xfrm>
            <a:off x="591303" y="2313314"/>
            <a:ext cx="2690209" cy="1234003"/>
          </a:xfrm>
          <a:prstGeom prst="notched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55" name="TextBox 25"/>
          <p:cNvSpPr txBox="1"/>
          <p:nvPr/>
        </p:nvSpPr>
        <p:spPr>
          <a:xfrm>
            <a:off x="983907" y="2738474"/>
            <a:ext cx="1905000" cy="369332"/>
          </a:xfrm>
          <a:prstGeom prst="rect">
            <a:avLst/>
          </a:prstGeom>
          <a:noFill/>
        </p:spPr>
        <p:txBody>
          <a:bodyPr wrap="square" rtlCol="0">
            <a:spAutoFit/>
          </a:bodyPr>
          <a:p>
            <a:r>
              <a:rPr lang="zh-CN" altLang="en-US" b="1" dirty="0" smtClean="0">
                <a:solidFill>
                  <a:schemeClr val="bg1"/>
                </a:solidFill>
              </a:rPr>
              <a:t>设定部件、毛坯</a:t>
            </a:r>
            <a:endParaRPr lang="zh-CN" altLang="en-US" b="1" dirty="0">
              <a:solidFill>
                <a:schemeClr val="bg1"/>
              </a:solidFill>
            </a:endParaRPr>
          </a:p>
        </p:txBody>
      </p:sp>
      <p:sp>
        <p:nvSpPr>
          <p:cNvPr id="1048756" name="燕尾形箭头 26"/>
          <p:cNvSpPr/>
          <p:nvPr/>
        </p:nvSpPr>
        <p:spPr>
          <a:xfrm>
            <a:off x="4389544" y="2306137"/>
            <a:ext cx="2690209" cy="1234003"/>
          </a:xfrm>
          <a:prstGeom prst="notched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95" name="图片 27" descr="E:\机械资料\机械论文现场加工截图\02.png02"/>
          <p:cNvPicPr/>
          <p:nvPr/>
        </p:nvPicPr>
        <p:blipFill>
          <a:blip r:embed="rId1"/>
          <a:srcRect/>
          <a:stretch>
            <a:fillRect/>
          </a:stretch>
        </p:blipFill>
        <p:spPr>
          <a:xfrm>
            <a:off x="423434" y="4038971"/>
            <a:ext cx="2784937" cy="1943100"/>
          </a:xfrm>
          <a:prstGeom prst="rect">
            <a:avLst/>
          </a:prstGeom>
        </p:spPr>
      </p:pic>
      <p:sp>
        <p:nvSpPr>
          <p:cNvPr id="1048757" name="TextBox 28"/>
          <p:cNvSpPr txBox="1"/>
          <p:nvPr/>
        </p:nvSpPr>
        <p:spPr>
          <a:xfrm>
            <a:off x="4739640" y="2738474"/>
            <a:ext cx="2087880" cy="369332"/>
          </a:xfrm>
          <a:prstGeom prst="rect">
            <a:avLst/>
          </a:prstGeom>
          <a:noFill/>
        </p:spPr>
        <p:txBody>
          <a:bodyPr wrap="square" rtlCol="0">
            <a:spAutoFit/>
          </a:bodyPr>
          <a:p>
            <a:r>
              <a:rPr lang="zh-CN" altLang="en-US" b="1" dirty="0" smtClean="0">
                <a:solidFill>
                  <a:schemeClr val="bg1"/>
                </a:solidFill>
              </a:rPr>
              <a:t>设定工件坐标系</a:t>
            </a:r>
            <a:endParaRPr lang="zh-CN" altLang="en-US" b="1" dirty="0">
              <a:solidFill>
                <a:schemeClr val="bg1"/>
              </a:solidFill>
            </a:endParaRPr>
          </a:p>
        </p:txBody>
      </p:sp>
      <p:pic>
        <p:nvPicPr>
          <p:cNvPr id="2097196" name="图片 29" descr="E:\机械资料\机械论文现场加工截图\03.png03"/>
          <p:cNvPicPr/>
          <p:nvPr/>
        </p:nvPicPr>
        <p:blipFill>
          <a:blip r:embed="rId2"/>
          <a:srcRect/>
          <a:stretch>
            <a:fillRect/>
          </a:stretch>
        </p:blipFill>
        <p:spPr>
          <a:xfrm>
            <a:off x="4012340" y="4148827"/>
            <a:ext cx="3067413" cy="1723390"/>
          </a:xfrm>
          <a:prstGeom prst="rect">
            <a:avLst/>
          </a:prstGeom>
        </p:spPr>
      </p:pic>
      <p:sp>
        <p:nvSpPr>
          <p:cNvPr id="1048758" name="燕尾形箭头 31"/>
          <p:cNvSpPr/>
          <p:nvPr/>
        </p:nvSpPr>
        <p:spPr>
          <a:xfrm>
            <a:off x="7849024" y="2306137"/>
            <a:ext cx="2690209" cy="1234003"/>
          </a:xfrm>
          <a:prstGeom prst="notchedRight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59" name="TextBox 32"/>
          <p:cNvSpPr txBox="1"/>
          <p:nvPr/>
        </p:nvSpPr>
        <p:spPr>
          <a:xfrm>
            <a:off x="8459860" y="2738472"/>
            <a:ext cx="1420532" cy="369332"/>
          </a:xfrm>
          <a:prstGeom prst="rect">
            <a:avLst/>
          </a:prstGeom>
          <a:noFill/>
        </p:spPr>
        <p:txBody>
          <a:bodyPr wrap="square" rtlCol="0">
            <a:spAutoFit/>
          </a:bodyPr>
          <a:p>
            <a:r>
              <a:rPr lang="zh-CN" altLang="en-US" b="1" dirty="0" smtClean="0">
                <a:solidFill>
                  <a:schemeClr val="bg1"/>
                </a:solidFill>
              </a:rPr>
              <a:t>创建刀具</a:t>
            </a:r>
            <a:endParaRPr lang="zh-CN" altLang="en-US" b="1" dirty="0">
              <a:solidFill>
                <a:schemeClr val="bg1"/>
              </a:solidFill>
            </a:endParaRPr>
          </a:p>
        </p:txBody>
      </p:sp>
      <p:pic>
        <p:nvPicPr>
          <p:cNvPr id="2097197" name="图片 33" descr="E:\机械资料\机械论文现场加工截图\04.png04"/>
          <p:cNvPicPr/>
          <p:nvPr/>
        </p:nvPicPr>
        <p:blipFill>
          <a:blip r:embed="rId3"/>
          <a:srcRect/>
          <a:stretch>
            <a:fillRect/>
          </a:stretch>
        </p:blipFill>
        <p:spPr>
          <a:xfrm>
            <a:off x="8349388" y="3733800"/>
            <a:ext cx="1641475" cy="2553442"/>
          </a:xfrm>
          <a:prstGeom prst="rect">
            <a:avLst/>
          </a:prstGeom>
        </p:spPr>
      </p:pic>
      <p:pic>
        <p:nvPicPr>
          <p:cNvPr id="2097198" name="Picture 2" descr="C:\Users\Administrator\Desktop\校徽.png"/>
          <p:cNvPicPr>
            <a:picLocks noChangeAspect="1" noChangeArrowheads="1"/>
          </p:cNvPicPr>
          <p:nvPr/>
        </p:nvPicPr>
        <p:blipFill>
          <a:blip r:embed="rId4"/>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52"/>
                                        </p:tgtEl>
                                        <p:attrNameLst>
                                          <p:attrName>style.visibility</p:attrName>
                                        </p:attrNameLst>
                                      </p:cBhvr>
                                      <p:to>
                                        <p:strVal val="visible"/>
                                      </p:to>
                                    </p:set>
                                    <p:animEffect transition="in" filter="wipe(left)">
                                      <p:cBhvr>
                                        <p:cTn id="7" dur="500"/>
                                        <p:tgtEl>
                                          <p:spTgt spid="104875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51"/>
                                        </p:tgtEl>
                                        <p:attrNameLst>
                                          <p:attrName>style.visibility</p:attrName>
                                        </p:attrNameLst>
                                      </p:cBhvr>
                                      <p:to>
                                        <p:strVal val="visible"/>
                                      </p:to>
                                    </p:set>
                                    <p:animEffect transition="in" filter="wipe(left)">
                                      <p:cBhvr>
                                        <p:cTn id="10" dur="500"/>
                                        <p:tgtEl>
                                          <p:spTgt spid="10487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51" grpId="0" bldLvl="0" animBg="1"/>
      <p:bldP spid="104875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760" name="TextBox 23"/>
          <p:cNvSpPr txBox="1"/>
          <p:nvPr/>
        </p:nvSpPr>
        <p:spPr>
          <a:xfrm>
            <a:off x="4173360" y="323206"/>
            <a:ext cx="22694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--3.</a:t>
            </a:r>
            <a:r>
              <a:rPr lang="zh-CN" altLang="en-US" sz="2800" dirty="0" smtClean="0">
                <a:solidFill>
                  <a:srgbClr val="1F3762"/>
                </a:solidFill>
                <a:cs typeface="+mn-ea"/>
                <a:sym typeface="+mn-lt"/>
              </a:rPr>
              <a:t>编程刀路</a:t>
            </a:r>
            <a:endParaRPr lang="zh-CN" altLang="en-US" sz="2800" dirty="0">
              <a:solidFill>
                <a:srgbClr val="1F3762"/>
              </a:solidFill>
              <a:cs typeface="+mn-ea"/>
              <a:sym typeface="+mn-lt"/>
            </a:endParaRPr>
          </a:p>
        </p:txBody>
      </p:sp>
      <p:sp>
        <p:nvSpPr>
          <p:cNvPr id="1048761"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自动</a:t>
            </a:r>
            <a:r>
              <a:rPr lang="zh-CN" altLang="en-US" sz="4400" b="1" dirty="0">
                <a:solidFill>
                  <a:srgbClr val="1F3762"/>
                </a:solidFill>
                <a:latin typeface="+mn-lt"/>
                <a:ea typeface="+mn-ea"/>
                <a:cs typeface="+mn-ea"/>
                <a:sym typeface="+mn-lt"/>
              </a:rPr>
              <a:t>编程</a:t>
            </a:r>
            <a:endParaRPr lang="zh-CN" altLang="en-US" sz="4400" b="1" dirty="0">
              <a:solidFill>
                <a:srgbClr val="1F3762"/>
              </a:solidFill>
              <a:latin typeface="+mn-lt"/>
              <a:ea typeface="+mn-ea"/>
              <a:cs typeface="+mn-ea"/>
              <a:sym typeface="+mn-lt"/>
            </a:endParaRPr>
          </a:p>
        </p:txBody>
      </p:sp>
      <p:graphicFrame>
        <p:nvGraphicFramePr>
          <p:cNvPr id="4194306" name="图示 6"/>
          <p:cNvGraphicFramePr/>
          <p:nvPr/>
        </p:nvGraphicFramePr>
        <p:xfrm>
          <a:off x="2183629" y="823341"/>
          <a:ext cx="6776720" cy="4248573"/>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pic>
        <p:nvPicPr>
          <p:cNvPr id="2097199" name="图片 21" descr="E:\机械资料\机械论文现场加工截图\05.png05"/>
          <p:cNvPicPr/>
          <p:nvPr/>
        </p:nvPicPr>
        <p:blipFill>
          <a:blip r:embed="rId6"/>
          <a:srcRect/>
          <a:stretch>
            <a:fillRect/>
          </a:stretch>
        </p:blipFill>
        <p:spPr>
          <a:xfrm>
            <a:off x="1608898" y="3988118"/>
            <a:ext cx="3531392" cy="2493645"/>
          </a:xfrm>
          <a:prstGeom prst="rect">
            <a:avLst/>
          </a:prstGeom>
        </p:spPr>
      </p:pic>
      <p:pic>
        <p:nvPicPr>
          <p:cNvPr id="2097200" name="图片 30" descr="E:\机械资料\机械论文现场加工截图\06.png06"/>
          <p:cNvPicPr/>
          <p:nvPr/>
        </p:nvPicPr>
        <p:blipFill>
          <a:blip r:embed="rId7"/>
          <a:srcRect/>
          <a:stretch>
            <a:fillRect/>
          </a:stretch>
        </p:blipFill>
        <p:spPr>
          <a:xfrm>
            <a:off x="6776085" y="3886200"/>
            <a:ext cx="3424555" cy="2387600"/>
          </a:xfrm>
          <a:prstGeom prst="rect">
            <a:avLst/>
          </a:prstGeom>
        </p:spPr>
      </p:pic>
      <p:pic>
        <p:nvPicPr>
          <p:cNvPr id="2097201" name="Picture 2" descr="C:\Users\Administrator\Desktop\校徽.png"/>
          <p:cNvPicPr>
            <a:picLocks noChangeAspect="1" noChangeArrowheads="1"/>
          </p:cNvPicPr>
          <p:nvPr/>
        </p:nvPicPr>
        <p:blipFill>
          <a:blip r:embed="rId8"/>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61"/>
                                        </p:tgtEl>
                                        <p:attrNameLst>
                                          <p:attrName>style.visibility</p:attrName>
                                        </p:attrNameLst>
                                      </p:cBhvr>
                                      <p:to>
                                        <p:strVal val="visible"/>
                                      </p:to>
                                    </p:set>
                                    <p:animEffect transition="in" filter="wipe(left)">
                                      <p:cBhvr>
                                        <p:cTn id="7" dur="500"/>
                                        <p:tgtEl>
                                          <p:spTgt spid="104876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60"/>
                                        </p:tgtEl>
                                        <p:attrNameLst>
                                          <p:attrName>style.visibility</p:attrName>
                                        </p:attrNameLst>
                                      </p:cBhvr>
                                      <p:to>
                                        <p:strVal val="visible"/>
                                      </p:to>
                                    </p:set>
                                    <p:animEffect transition="in" filter="wipe(left)">
                                      <p:cBhvr>
                                        <p:cTn id="10" dur="500"/>
                                        <p:tgtEl>
                                          <p:spTgt spid="10487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60" grpId="0" bldLvl="0" animBg="1"/>
      <p:bldP spid="104876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09" name=""/>
        <p:cNvGrpSpPr/>
        <p:nvPr/>
      </p:nvGrpSpPr>
      <p:grpSpPr>
        <a:xfrm>
          <a:off x="0" y="0"/>
          <a:ext cx="0" cy="0"/>
          <a:chOff x="0" y="0"/>
          <a:chExt cx="0" cy="0"/>
        </a:xfrm>
      </p:grpSpPr>
      <p:sp>
        <p:nvSpPr>
          <p:cNvPr id="1048762" name="TextBox 23"/>
          <p:cNvSpPr txBox="1"/>
          <p:nvPr/>
        </p:nvSpPr>
        <p:spPr>
          <a:xfrm>
            <a:off x="4173360" y="323206"/>
            <a:ext cx="19138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--4.</a:t>
            </a:r>
            <a:r>
              <a:rPr lang="zh-CN" altLang="en-US" sz="2800" dirty="0" smtClean="0">
                <a:solidFill>
                  <a:srgbClr val="1F3762"/>
                </a:solidFill>
                <a:cs typeface="+mn-ea"/>
                <a:sym typeface="+mn-lt"/>
              </a:rPr>
              <a:t>后处理</a:t>
            </a:r>
            <a:endParaRPr lang="zh-CN" altLang="en-US" sz="2800" dirty="0" smtClean="0">
              <a:solidFill>
                <a:srgbClr val="1F3762"/>
              </a:solidFill>
              <a:cs typeface="+mn-ea"/>
              <a:sym typeface="+mn-lt"/>
            </a:endParaRPr>
          </a:p>
        </p:txBody>
      </p:sp>
      <p:sp>
        <p:nvSpPr>
          <p:cNvPr id="1048763"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自动</a:t>
            </a:r>
            <a:r>
              <a:rPr lang="zh-CN" altLang="en-US" sz="4400" b="1" dirty="0">
                <a:solidFill>
                  <a:srgbClr val="1F3762"/>
                </a:solidFill>
                <a:latin typeface="+mn-lt"/>
                <a:ea typeface="+mn-ea"/>
                <a:cs typeface="+mn-ea"/>
                <a:sym typeface="+mn-lt"/>
              </a:rPr>
              <a:t>编程</a:t>
            </a:r>
            <a:endParaRPr lang="zh-CN" altLang="en-US" sz="4400" b="1" dirty="0">
              <a:solidFill>
                <a:srgbClr val="1F3762"/>
              </a:solidFill>
              <a:latin typeface="+mn-lt"/>
              <a:ea typeface="+mn-ea"/>
              <a:cs typeface="+mn-ea"/>
              <a:sym typeface="+mn-lt"/>
            </a:endParaRPr>
          </a:p>
        </p:txBody>
      </p:sp>
      <p:sp>
        <p:nvSpPr>
          <p:cNvPr id="1048764" name="泪滴形 20"/>
          <p:cNvSpPr/>
          <p:nvPr/>
        </p:nvSpPr>
        <p:spPr>
          <a:xfrm>
            <a:off x="6238415" y="5141448"/>
            <a:ext cx="461689" cy="432048"/>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solidFill>
                <a:srgbClr val="1F3762"/>
              </a:solidFill>
              <a:cs typeface="+mn-ea"/>
              <a:sym typeface="+mn-lt"/>
            </a:endParaRPr>
          </a:p>
        </p:txBody>
      </p:sp>
      <p:graphicFrame>
        <p:nvGraphicFramePr>
          <p:cNvPr id="4194307" name="图示 30"/>
          <p:cNvGraphicFramePr/>
          <p:nvPr/>
        </p:nvGraphicFramePr>
        <p:xfrm>
          <a:off x="1046260" y="2849880"/>
          <a:ext cx="7640540" cy="396598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048765" name="圆角矩形 31"/>
          <p:cNvSpPr/>
          <p:nvPr/>
        </p:nvSpPr>
        <p:spPr>
          <a:xfrm>
            <a:off x="983908" y="1049488"/>
            <a:ext cx="8907316" cy="160227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48766" name="TextBox 32"/>
          <p:cNvSpPr txBox="1"/>
          <p:nvPr/>
        </p:nvSpPr>
        <p:spPr>
          <a:xfrm>
            <a:off x="1113912" y="1250459"/>
            <a:ext cx="8777312" cy="1476375"/>
          </a:xfrm>
          <a:prstGeom prst="rect">
            <a:avLst/>
          </a:prstGeom>
          <a:noFill/>
        </p:spPr>
        <p:txBody>
          <a:bodyPr wrap="square" rtlCol="0">
            <a:spAutoFit/>
          </a:bodyPr>
          <a:p>
            <a:r>
              <a:rPr lang="en-US" altLang="zh-CN" dirty="0" smtClean="0">
                <a:solidFill>
                  <a:schemeClr val="bg1"/>
                </a:solidFill>
              </a:rPr>
              <a:t>    </a:t>
            </a:r>
            <a:r>
              <a:rPr lang="zh-CN" altLang="zh-CN" dirty="0" smtClean="0">
                <a:solidFill>
                  <a:schemeClr val="bg1"/>
                </a:solidFill>
              </a:rPr>
              <a:t>后处理</a:t>
            </a:r>
            <a:r>
              <a:rPr lang="zh-CN" altLang="zh-CN" dirty="0">
                <a:solidFill>
                  <a:schemeClr val="bg1"/>
                </a:solidFill>
              </a:rPr>
              <a:t>是指将软件生成的刀轨转换成机床可执行的</a:t>
            </a:r>
            <a:r>
              <a:rPr lang="en-US" altLang="zh-CN" dirty="0">
                <a:solidFill>
                  <a:schemeClr val="bg1"/>
                </a:solidFill>
              </a:rPr>
              <a:t>NC</a:t>
            </a:r>
            <a:r>
              <a:rPr lang="zh-CN" altLang="zh-CN" dirty="0">
                <a:solidFill>
                  <a:schemeClr val="bg1"/>
                </a:solidFill>
              </a:rPr>
              <a:t>程序的过程</a:t>
            </a:r>
            <a:r>
              <a:rPr lang="zh-CN" altLang="zh-CN" dirty="0" smtClean="0">
                <a:solidFill>
                  <a:schemeClr val="bg1"/>
                </a:solidFill>
              </a:rPr>
              <a:t>。在</a:t>
            </a:r>
            <a:r>
              <a:rPr lang="zh-CN" altLang="zh-CN" dirty="0">
                <a:solidFill>
                  <a:schemeClr val="bg1"/>
                </a:solidFill>
              </a:rPr>
              <a:t>进行后处理操作时，需要指定后处理文件，后处理文件是根据使用机床的</a:t>
            </a:r>
            <a:r>
              <a:rPr lang="zh-CN" altLang="zh-CN" dirty="0" smtClean="0">
                <a:solidFill>
                  <a:schemeClr val="bg1"/>
                </a:solidFill>
              </a:rPr>
              <a:t>系统</a:t>
            </a:r>
            <a:r>
              <a:rPr lang="zh-CN" altLang="en-US" dirty="0" smtClean="0">
                <a:solidFill>
                  <a:schemeClr val="bg1"/>
                </a:solidFill>
              </a:rPr>
              <a:t>来</a:t>
            </a:r>
            <a:r>
              <a:rPr lang="zh-CN" altLang="zh-CN" dirty="0" smtClean="0">
                <a:solidFill>
                  <a:schemeClr val="bg1"/>
                </a:solidFill>
              </a:rPr>
              <a:t>设置</a:t>
            </a:r>
            <a:r>
              <a:rPr lang="zh-CN" altLang="zh-CN" dirty="0">
                <a:solidFill>
                  <a:schemeClr val="bg1"/>
                </a:solidFill>
              </a:rPr>
              <a:t>相关参数作为</a:t>
            </a:r>
            <a:r>
              <a:rPr lang="en-US" altLang="zh-CN" dirty="0">
                <a:solidFill>
                  <a:schemeClr val="bg1"/>
                </a:solidFill>
              </a:rPr>
              <a:t>NC</a:t>
            </a:r>
            <a:r>
              <a:rPr lang="zh-CN" altLang="zh-CN" dirty="0">
                <a:solidFill>
                  <a:schemeClr val="bg1"/>
                </a:solidFill>
              </a:rPr>
              <a:t>程序输出的文件，在做后处理操作之前，应先根据机床创建一个专用的</a:t>
            </a:r>
            <a:r>
              <a:rPr lang="zh-CN" altLang="zh-CN" dirty="0">
                <a:solidFill>
                  <a:schemeClr val="bg1"/>
                </a:solidFill>
              </a:rPr>
              <a:t>后处理才可用于输出刀路数据。输出后处理应将粗、精加工工序分开输出，以便于后续修改程序。</a:t>
            </a:r>
            <a:endParaRPr lang="zh-CN" altLang="en-US" dirty="0">
              <a:solidFill>
                <a:schemeClr val="bg1"/>
              </a:solidFill>
            </a:endParaRPr>
          </a:p>
        </p:txBody>
      </p:sp>
      <p:pic>
        <p:nvPicPr>
          <p:cNvPr id="2097202" name="Picture 2" descr="C:\Users\Administrator\Desktop\校徽.png"/>
          <p:cNvPicPr>
            <a:picLocks noChangeAspect="1" noChangeArrowheads="1"/>
          </p:cNvPicPr>
          <p:nvPr/>
        </p:nvPicPr>
        <p:blipFill>
          <a:blip r:embed="rId6"/>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63"/>
                                        </p:tgtEl>
                                        <p:attrNameLst>
                                          <p:attrName>style.visibility</p:attrName>
                                        </p:attrNameLst>
                                      </p:cBhvr>
                                      <p:to>
                                        <p:strVal val="visible"/>
                                      </p:to>
                                    </p:set>
                                    <p:animEffect transition="in" filter="wipe(left)">
                                      <p:cBhvr>
                                        <p:cTn id="7" dur="500"/>
                                        <p:tgtEl>
                                          <p:spTgt spid="104876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62"/>
                                        </p:tgtEl>
                                        <p:attrNameLst>
                                          <p:attrName>style.visibility</p:attrName>
                                        </p:attrNameLst>
                                      </p:cBhvr>
                                      <p:to>
                                        <p:strVal val="visible"/>
                                      </p:to>
                                    </p:set>
                                    <p:animEffect transition="in" filter="wipe(left)">
                                      <p:cBhvr>
                                        <p:cTn id="10" dur="500"/>
                                        <p:tgtEl>
                                          <p:spTgt spid="1048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62" grpId="0" bldLvl="0" animBg="1"/>
      <p:bldP spid="104876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组合 3"/>
          <p:cNvGrpSpPr/>
          <p:nvPr/>
        </p:nvGrpSpPr>
        <p:grpSpPr>
          <a:xfrm rot="16200000" flipH="1">
            <a:off x="-967152" y="2531934"/>
            <a:ext cx="6858000" cy="1794132"/>
            <a:chOff x="2756256" y="977295"/>
            <a:chExt cx="6858000" cy="1794132"/>
          </a:xfrm>
        </p:grpSpPr>
        <p:sp>
          <p:nvSpPr>
            <p:cNvPr id="1048600" name="弧形 4"/>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48" name="组合 5"/>
            <p:cNvGrpSpPr/>
            <p:nvPr/>
          </p:nvGrpSpPr>
          <p:grpSpPr>
            <a:xfrm>
              <a:off x="2756256" y="2268060"/>
              <a:ext cx="6858000" cy="5240"/>
              <a:chOff x="2756256" y="2268060"/>
              <a:chExt cx="6858000" cy="5240"/>
            </a:xfrm>
          </p:grpSpPr>
          <p:cxnSp>
            <p:nvCxnSpPr>
              <p:cNvPr id="3145730" name="直接连接符 6"/>
              <p:cNvCxnSpPr/>
              <p:nvPr/>
            </p:nvCxnSpPr>
            <p:spPr>
              <a:xfrm rot="16200000" flipH="1" flipV="1">
                <a:off x="4026078" y="1003478"/>
                <a:ext cx="0" cy="2539644"/>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31" name="直接连接符 7"/>
              <p:cNvCxnSpPr/>
              <p:nvPr/>
            </p:nvCxnSpPr>
            <p:spPr>
              <a:xfrm rot="16200000" flipH="1">
                <a:off x="8251368" y="905172"/>
                <a:ext cx="0" cy="2725776"/>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602" name="文本框 11"/>
          <p:cNvSpPr txBox="1"/>
          <p:nvPr/>
        </p:nvSpPr>
        <p:spPr>
          <a:xfrm>
            <a:off x="394970" y="1702435"/>
            <a:ext cx="1012190" cy="3469005"/>
          </a:xfrm>
          <a:prstGeom prst="rect">
            <a:avLst/>
          </a:prstGeom>
        </p:spPr>
        <p:style>
          <a:lnRef idx="1">
            <a:schemeClr val="accent3"/>
          </a:lnRef>
          <a:fillRef idx="2">
            <a:schemeClr val="accent3"/>
          </a:fillRef>
          <a:effectRef idx="1">
            <a:schemeClr val="accent3"/>
          </a:effectRef>
          <a:fontRef idx="minor">
            <a:schemeClr val="dk1"/>
          </a:fontRef>
        </p:style>
        <p:txBody>
          <a:bodyPr vert="eaVert" wrap="square" lIns="91438" tIns="45719" rIns="91438" bIns="45719" rtlCol="0">
            <a:spAutoFit/>
          </a:bodyPr>
          <a:p>
            <a:pPr algn="dist"/>
            <a:r>
              <a:rPr lang="zh-CN" altLang="en-US" sz="54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毕设过程</a:t>
            </a:r>
            <a:endParaRPr lang="zh-CN" altLang="en-US" sz="54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3" name="矩形 1"/>
          <p:cNvSpPr>
            <a:spLocks noChangeArrowheads="1"/>
          </p:cNvSpPr>
          <p:nvPr/>
        </p:nvSpPr>
        <p:spPr bwMode="auto">
          <a:xfrm>
            <a:off x="4221480" y="165100"/>
            <a:ext cx="812165" cy="3031490"/>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Ⅰ </a:t>
            </a:r>
            <a:r>
              <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课题综述</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4" name="矩形 25"/>
          <p:cNvSpPr>
            <a:spLocks noChangeArrowheads="1"/>
          </p:cNvSpPr>
          <p:nvPr/>
        </p:nvSpPr>
        <p:spPr bwMode="auto">
          <a:xfrm>
            <a:off x="5384165" y="695325"/>
            <a:ext cx="812165" cy="3039110"/>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Ⅱ </a:t>
            </a:r>
            <a:r>
              <a:rPr lang="zh-CN" altLang="en-US" sz="3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软件绘图</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5" name="矩形 29"/>
          <p:cNvSpPr>
            <a:spLocks noChangeArrowheads="1"/>
          </p:cNvSpPr>
          <p:nvPr/>
        </p:nvSpPr>
        <p:spPr bwMode="auto">
          <a:xfrm>
            <a:off x="6546215" y="1323975"/>
            <a:ext cx="812800" cy="3039745"/>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Ⅲ</a:t>
            </a:r>
            <a:r>
              <a:rPr lang="zh-CN" altLang="en-US" sz="3600" b="1"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3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工艺分析</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6" name="矩形 33"/>
          <p:cNvSpPr>
            <a:spLocks noChangeArrowheads="1"/>
          </p:cNvSpPr>
          <p:nvPr/>
        </p:nvSpPr>
        <p:spPr bwMode="auto">
          <a:xfrm>
            <a:off x="7708900" y="1910715"/>
            <a:ext cx="812165" cy="3065145"/>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Ⅳ</a:t>
            </a:r>
            <a:r>
              <a:rPr lang="zh-CN" altLang="en-US" sz="3600" b="1"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3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自动编程</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7" name="矩形 45"/>
          <p:cNvSpPr>
            <a:spLocks noChangeArrowheads="1"/>
          </p:cNvSpPr>
          <p:nvPr/>
        </p:nvSpPr>
        <p:spPr bwMode="auto">
          <a:xfrm>
            <a:off x="8870950" y="2538730"/>
            <a:ext cx="812165" cy="3477260"/>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Ⅴ</a:t>
            </a:r>
            <a:r>
              <a:rPr lang="zh-CN" altLang="en-US" sz="3600" b="1"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3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实操及总结</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08" name="矩形 21"/>
          <p:cNvSpPr>
            <a:spLocks noChangeArrowheads="1"/>
          </p:cNvSpPr>
          <p:nvPr/>
        </p:nvSpPr>
        <p:spPr bwMode="auto">
          <a:xfrm>
            <a:off x="10033000" y="3622675"/>
            <a:ext cx="778510" cy="3070860"/>
          </a:xfrm>
          <a:prstGeom prst="rect">
            <a:avLst/>
          </a:prstGeom>
        </p:spPr>
        <p:style>
          <a:lnRef idx="1">
            <a:schemeClr val="accent5"/>
          </a:lnRef>
          <a:fillRef idx="2">
            <a:schemeClr val="accent5"/>
          </a:fillRef>
          <a:effectRef idx="1">
            <a:schemeClr val="accent5"/>
          </a:effectRef>
          <a:fontRef idx="minor">
            <a:schemeClr val="dk1"/>
          </a:fontRef>
        </p:style>
        <p:txBody>
          <a:bodyPr vert="eaVert"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36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Ⅵ</a:t>
            </a:r>
            <a:r>
              <a:rPr lang="zh-CN" altLang="en-US" sz="3600" b="1" dirty="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参考文献</a:t>
            </a:r>
            <a:endParaRPr lang="zh-CN" altLang="en-US" sz="3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pic>
        <p:nvPicPr>
          <p:cNvPr id="2097162" name="Picture 2" descr="C:\Users\Administrator\Desktop\校徽.png"/>
          <p:cNvPicPr>
            <a:picLocks noChangeAspect="1" noChangeArrowheads="1"/>
          </p:cNvPicPr>
          <p:nvPr/>
        </p:nvPicPr>
        <p:blipFill>
          <a:blip r:embed="rId1"/>
          <a:srcRect/>
          <a:stretch>
            <a:fillRect/>
          </a:stretch>
        </p:blipFill>
        <p:spPr bwMode="auto">
          <a:xfrm>
            <a:off x="1726709" y="2539644"/>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300" advTm="0">
        <p14:pan dir="u"/>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500" fill="hold"/>
                                        <p:tgtEl>
                                          <p:spTgt spid="47"/>
                                        </p:tgtEl>
                                        <p:attrNameLst>
                                          <p:attrName>ppt_w</p:attrName>
                                        </p:attrNameLst>
                                      </p:cBhvr>
                                      <p:tavLst>
                                        <p:tav tm="0">
                                          <p:val>
                                            <p:fltVal val="0.0"/>
                                          </p:val>
                                        </p:tav>
                                        <p:tav tm="100000">
                                          <p:val>
                                            <p:strVal val="#ppt_w"/>
                                          </p:val>
                                        </p:tav>
                                      </p:tavLst>
                                    </p:anim>
                                    <p:anim calcmode="lin" valueType="num">
                                      <p:cBhvr>
                                        <p:cTn id="8" dur="500" fill="hold"/>
                                        <p:tgtEl>
                                          <p:spTgt spid="47"/>
                                        </p:tgtEl>
                                        <p:attrNameLst>
                                          <p:attrName>ppt_h</p:attrName>
                                        </p:attrNameLst>
                                      </p:cBhvr>
                                      <p:tavLst>
                                        <p:tav tm="0">
                                          <p:val>
                                            <p:fltVal val="0.0"/>
                                          </p:val>
                                        </p:tav>
                                        <p:tav tm="100000">
                                          <p:val>
                                            <p:strVal val="#ppt_h"/>
                                          </p:val>
                                        </p:tav>
                                      </p:tavLst>
                                    </p:anim>
                                    <p:animEffect transition="in" filter="fade">
                                      <p:cBhvr>
                                        <p:cTn id="9" dur="500"/>
                                        <p:tgtEl>
                                          <p:spTgt spid="47"/>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1048602"/>
                                        </p:tgtEl>
                                        <p:attrNameLst>
                                          <p:attrName>style.visibility</p:attrName>
                                        </p:attrNameLst>
                                      </p:cBhvr>
                                      <p:to>
                                        <p:strVal val="visible"/>
                                      </p:to>
                                    </p:set>
                                    <p:animEffect transition="in" filter="fade">
                                      <p:cBhvr>
                                        <p:cTn id="12" dur="1000"/>
                                        <p:tgtEl>
                                          <p:spTgt spid="1048602"/>
                                        </p:tgtEl>
                                      </p:cBhvr>
                                    </p:animEffect>
                                    <p:anim calcmode="lin" valueType="num">
                                      <p:cBhvr>
                                        <p:cTn id="13" dur="1000" fill="hold"/>
                                        <p:tgtEl>
                                          <p:spTgt spid="1048602"/>
                                        </p:tgtEl>
                                        <p:attrNameLst>
                                          <p:attrName>ppt_x</p:attrName>
                                        </p:attrNameLst>
                                      </p:cBhvr>
                                      <p:tavLst>
                                        <p:tav tm="0">
                                          <p:val>
                                            <p:strVal val="#ppt_x"/>
                                          </p:val>
                                        </p:tav>
                                        <p:tav tm="100000">
                                          <p:val>
                                            <p:strVal val="#ppt_x"/>
                                          </p:val>
                                        </p:tav>
                                      </p:tavLst>
                                    </p:anim>
                                    <p:anim calcmode="lin" valueType="num">
                                      <p:cBhvr>
                                        <p:cTn id="14" dur="1000" fill="hold"/>
                                        <p:tgtEl>
                                          <p:spTgt spid="1048602"/>
                                        </p:tgtEl>
                                        <p:attrNameLst>
                                          <p:attrName>ppt_y</p:attrName>
                                        </p:attrNameLst>
                                      </p:cBhvr>
                                      <p:tavLst>
                                        <p:tav tm="0">
                                          <p:val>
                                            <p:strVal val="#ppt_y+.1"/>
                                          </p:val>
                                        </p:tav>
                                        <p:tav tm="100000">
                                          <p:val>
                                            <p:strVal val="#ppt_y"/>
                                          </p:val>
                                        </p:tav>
                                      </p:tavLst>
                                    </p:anim>
                                  </p:childTnLst>
                                </p:cTn>
                              </p:par>
                              <p:par>
                                <p:cTn id="15" presetID="53" presetClass="entr" presetSubtype="16" fill="hold" grpId="0" nodeType="withEffect">
                                  <p:stCondLst>
                                    <p:cond delay="500"/>
                                  </p:stCondLst>
                                  <p:childTnLst>
                                    <p:set>
                                      <p:cBhvr>
                                        <p:cTn id="16" dur="1" fill="hold">
                                          <p:stCondLst>
                                            <p:cond delay="0"/>
                                          </p:stCondLst>
                                        </p:cTn>
                                        <p:tgtEl>
                                          <p:spTgt spid="1048603"/>
                                        </p:tgtEl>
                                        <p:attrNameLst>
                                          <p:attrName>style.visibility</p:attrName>
                                        </p:attrNameLst>
                                      </p:cBhvr>
                                      <p:to>
                                        <p:strVal val="visible"/>
                                      </p:to>
                                    </p:set>
                                    <p:anim calcmode="lin" valueType="num">
                                      <p:cBhvr>
                                        <p:cTn id="17" dur="500" fill="hold"/>
                                        <p:tgtEl>
                                          <p:spTgt spid="1048603"/>
                                        </p:tgtEl>
                                        <p:attrNameLst>
                                          <p:attrName>ppt_w</p:attrName>
                                        </p:attrNameLst>
                                      </p:cBhvr>
                                      <p:tavLst>
                                        <p:tav tm="0">
                                          <p:val>
                                            <p:fltVal val="0.0"/>
                                          </p:val>
                                        </p:tav>
                                        <p:tav tm="100000">
                                          <p:val>
                                            <p:strVal val="#ppt_w"/>
                                          </p:val>
                                        </p:tav>
                                      </p:tavLst>
                                    </p:anim>
                                    <p:anim calcmode="lin" valueType="num">
                                      <p:cBhvr>
                                        <p:cTn id="18" dur="500" fill="hold"/>
                                        <p:tgtEl>
                                          <p:spTgt spid="1048603"/>
                                        </p:tgtEl>
                                        <p:attrNameLst>
                                          <p:attrName>ppt_h</p:attrName>
                                        </p:attrNameLst>
                                      </p:cBhvr>
                                      <p:tavLst>
                                        <p:tav tm="0">
                                          <p:val>
                                            <p:fltVal val="0.0"/>
                                          </p:val>
                                        </p:tav>
                                        <p:tav tm="100000">
                                          <p:val>
                                            <p:strVal val="#ppt_h"/>
                                          </p:val>
                                        </p:tav>
                                      </p:tavLst>
                                    </p:anim>
                                    <p:animEffect transition="in" filter="fade">
                                      <p:cBhvr>
                                        <p:cTn id="19" dur="500"/>
                                        <p:tgtEl>
                                          <p:spTgt spid="1048603"/>
                                        </p:tgtEl>
                                      </p:cBhvr>
                                    </p:animEffect>
                                  </p:childTnLst>
                                </p:cTn>
                              </p:par>
                              <p:par>
                                <p:cTn id="20" presetID="53" presetClass="entr" presetSubtype="16" fill="hold" grpId="0" nodeType="withEffect">
                                  <p:stCondLst>
                                    <p:cond delay="1000"/>
                                  </p:stCondLst>
                                  <p:childTnLst>
                                    <p:set>
                                      <p:cBhvr>
                                        <p:cTn id="21" dur="1" fill="hold">
                                          <p:stCondLst>
                                            <p:cond delay="0"/>
                                          </p:stCondLst>
                                        </p:cTn>
                                        <p:tgtEl>
                                          <p:spTgt spid="1048604"/>
                                        </p:tgtEl>
                                        <p:attrNameLst>
                                          <p:attrName>style.visibility</p:attrName>
                                        </p:attrNameLst>
                                      </p:cBhvr>
                                      <p:to>
                                        <p:strVal val="visible"/>
                                      </p:to>
                                    </p:set>
                                    <p:anim calcmode="lin" valueType="num">
                                      <p:cBhvr>
                                        <p:cTn id="22" dur="500" fill="hold"/>
                                        <p:tgtEl>
                                          <p:spTgt spid="1048604"/>
                                        </p:tgtEl>
                                        <p:attrNameLst>
                                          <p:attrName>ppt_w</p:attrName>
                                        </p:attrNameLst>
                                      </p:cBhvr>
                                      <p:tavLst>
                                        <p:tav tm="0">
                                          <p:val>
                                            <p:fltVal val="0.0"/>
                                          </p:val>
                                        </p:tav>
                                        <p:tav tm="100000">
                                          <p:val>
                                            <p:strVal val="#ppt_w"/>
                                          </p:val>
                                        </p:tav>
                                      </p:tavLst>
                                    </p:anim>
                                    <p:anim calcmode="lin" valueType="num">
                                      <p:cBhvr>
                                        <p:cTn id="23" dur="500" fill="hold"/>
                                        <p:tgtEl>
                                          <p:spTgt spid="1048604"/>
                                        </p:tgtEl>
                                        <p:attrNameLst>
                                          <p:attrName>ppt_h</p:attrName>
                                        </p:attrNameLst>
                                      </p:cBhvr>
                                      <p:tavLst>
                                        <p:tav tm="0">
                                          <p:val>
                                            <p:fltVal val="0.0"/>
                                          </p:val>
                                        </p:tav>
                                        <p:tav tm="100000">
                                          <p:val>
                                            <p:strVal val="#ppt_h"/>
                                          </p:val>
                                        </p:tav>
                                      </p:tavLst>
                                    </p:anim>
                                    <p:animEffect transition="in" filter="fade">
                                      <p:cBhvr>
                                        <p:cTn id="24" dur="500"/>
                                        <p:tgtEl>
                                          <p:spTgt spid="1048604"/>
                                        </p:tgtEl>
                                      </p:cBhvr>
                                    </p:animEffect>
                                  </p:childTnLst>
                                </p:cTn>
                              </p:par>
                              <p:par>
                                <p:cTn id="25" presetID="53" presetClass="entr" presetSubtype="16" fill="hold" grpId="0" nodeType="withEffect">
                                  <p:stCondLst>
                                    <p:cond delay="1500"/>
                                  </p:stCondLst>
                                  <p:childTnLst>
                                    <p:set>
                                      <p:cBhvr>
                                        <p:cTn id="26" dur="1" fill="hold">
                                          <p:stCondLst>
                                            <p:cond delay="0"/>
                                          </p:stCondLst>
                                        </p:cTn>
                                        <p:tgtEl>
                                          <p:spTgt spid="1048605"/>
                                        </p:tgtEl>
                                        <p:attrNameLst>
                                          <p:attrName>style.visibility</p:attrName>
                                        </p:attrNameLst>
                                      </p:cBhvr>
                                      <p:to>
                                        <p:strVal val="visible"/>
                                      </p:to>
                                    </p:set>
                                    <p:anim calcmode="lin" valueType="num">
                                      <p:cBhvr>
                                        <p:cTn id="27" dur="500" fill="hold"/>
                                        <p:tgtEl>
                                          <p:spTgt spid="1048605"/>
                                        </p:tgtEl>
                                        <p:attrNameLst>
                                          <p:attrName>ppt_w</p:attrName>
                                        </p:attrNameLst>
                                      </p:cBhvr>
                                      <p:tavLst>
                                        <p:tav tm="0">
                                          <p:val>
                                            <p:fltVal val="0.0"/>
                                          </p:val>
                                        </p:tav>
                                        <p:tav tm="100000">
                                          <p:val>
                                            <p:strVal val="#ppt_w"/>
                                          </p:val>
                                        </p:tav>
                                      </p:tavLst>
                                    </p:anim>
                                    <p:anim calcmode="lin" valueType="num">
                                      <p:cBhvr>
                                        <p:cTn id="28" dur="500" fill="hold"/>
                                        <p:tgtEl>
                                          <p:spTgt spid="1048605"/>
                                        </p:tgtEl>
                                        <p:attrNameLst>
                                          <p:attrName>ppt_h</p:attrName>
                                        </p:attrNameLst>
                                      </p:cBhvr>
                                      <p:tavLst>
                                        <p:tav tm="0">
                                          <p:val>
                                            <p:fltVal val="0.0"/>
                                          </p:val>
                                        </p:tav>
                                        <p:tav tm="100000">
                                          <p:val>
                                            <p:strVal val="#ppt_h"/>
                                          </p:val>
                                        </p:tav>
                                      </p:tavLst>
                                    </p:anim>
                                    <p:animEffect transition="in" filter="fade">
                                      <p:cBhvr>
                                        <p:cTn id="29" dur="500"/>
                                        <p:tgtEl>
                                          <p:spTgt spid="1048605"/>
                                        </p:tgtEl>
                                      </p:cBhvr>
                                    </p:animEffect>
                                  </p:childTnLst>
                                </p:cTn>
                              </p:par>
                              <p:par>
                                <p:cTn id="30" presetID="53" presetClass="entr" presetSubtype="16" fill="hold" grpId="0" nodeType="withEffect">
                                  <p:stCondLst>
                                    <p:cond delay="2000"/>
                                  </p:stCondLst>
                                  <p:childTnLst>
                                    <p:set>
                                      <p:cBhvr>
                                        <p:cTn id="31" dur="1" fill="hold">
                                          <p:stCondLst>
                                            <p:cond delay="0"/>
                                          </p:stCondLst>
                                        </p:cTn>
                                        <p:tgtEl>
                                          <p:spTgt spid="1048606"/>
                                        </p:tgtEl>
                                        <p:attrNameLst>
                                          <p:attrName>style.visibility</p:attrName>
                                        </p:attrNameLst>
                                      </p:cBhvr>
                                      <p:to>
                                        <p:strVal val="visible"/>
                                      </p:to>
                                    </p:set>
                                    <p:anim calcmode="lin" valueType="num">
                                      <p:cBhvr>
                                        <p:cTn id="32" dur="500" fill="hold"/>
                                        <p:tgtEl>
                                          <p:spTgt spid="1048606"/>
                                        </p:tgtEl>
                                        <p:attrNameLst>
                                          <p:attrName>ppt_w</p:attrName>
                                        </p:attrNameLst>
                                      </p:cBhvr>
                                      <p:tavLst>
                                        <p:tav tm="0">
                                          <p:val>
                                            <p:fltVal val="0.0"/>
                                          </p:val>
                                        </p:tav>
                                        <p:tav tm="100000">
                                          <p:val>
                                            <p:strVal val="#ppt_w"/>
                                          </p:val>
                                        </p:tav>
                                      </p:tavLst>
                                    </p:anim>
                                    <p:anim calcmode="lin" valueType="num">
                                      <p:cBhvr>
                                        <p:cTn id="33" dur="500" fill="hold"/>
                                        <p:tgtEl>
                                          <p:spTgt spid="1048606"/>
                                        </p:tgtEl>
                                        <p:attrNameLst>
                                          <p:attrName>ppt_h</p:attrName>
                                        </p:attrNameLst>
                                      </p:cBhvr>
                                      <p:tavLst>
                                        <p:tav tm="0">
                                          <p:val>
                                            <p:fltVal val="0.0"/>
                                          </p:val>
                                        </p:tav>
                                        <p:tav tm="100000">
                                          <p:val>
                                            <p:strVal val="#ppt_h"/>
                                          </p:val>
                                        </p:tav>
                                      </p:tavLst>
                                    </p:anim>
                                    <p:animEffect transition="in" filter="fade">
                                      <p:cBhvr>
                                        <p:cTn id="34" dur="500"/>
                                        <p:tgtEl>
                                          <p:spTgt spid="1048606"/>
                                        </p:tgtEl>
                                      </p:cBhvr>
                                    </p:animEffect>
                                  </p:childTnLst>
                                </p:cTn>
                              </p:par>
                              <p:par>
                                <p:cTn id="35" presetID="53" presetClass="entr" presetSubtype="16" fill="hold" grpId="0" nodeType="withEffect">
                                  <p:stCondLst>
                                    <p:cond delay="2500"/>
                                  </p:stCondLst>
                                  <p:childTnLst>
                                    <p:set>
                                      <p:cBhvr>
                                        <p:cTn id="36" dur="1" fill="hold">
                                          <p:stCondLst>
                                            <p:cond delay="0"/>
                                          </p:stCondLst>
                                        </p:cTn>
                                        <p:tgtEl>
                                          <p:spTgt spid="1048607"/>
                                        </p:tgtEl>
                                        <p:attrNameLst>
                                          <p:attrName>style.visibility</p:attrName>
                                        </p:attrNameLst>
                                      </p:cBhvr>
                                      <p:to>
                                        <p:strVal val="visible"/>
                                      </p:to>
                                    </p:set>
                                    <p:anim calcmode="lin" valueType="num">
                                      <p:cBhvr>
                                        <p:cTn id="37" dur="500" fill="hold"/>
                                        <p:tgtEl>
                                          <p:spTgt spid="1048607"/>
                                        </p:tgtEl>
                                        <p:attrNameLst>
                                          <p:attrName>ppt_w</p:attrName>
                                        </p:attrNameLst>
                                      </p:cBhvr>
                                      <p:tavLst>
                                        <p:tav tm="0">
                                          <p:val>
                                            <p:fltVal val="0.0"/>
                                          </p:val>
                                        </p:tav>
                                        <p:tav tm="100000">
                                          <p:val>
                                            <p:strVal val="#ppt_w"/>
                                          </p:val>
                                        </p:tav>
                                      </p:tavLst>
                                    </p:anim>
                                    <p:anim calcmode="lin" valueType="num">
                                      <p:cBhvr>
                                        <p:cTn id="38" dur="500" fill="hold"/>
                                        <p:tgtEl>
                                          <p:spTgt spid="1048607"/>
                                        </p:tgtEl>
                                        <p:attrNameLst>
                                          <p:attrName>ppt_h</p:attrName>
                                        </p:attrNameLst>
                                      </p:cBhvr>
                                      <p:tavLst>
                                        <p:tav tm="0">
                                          <p:val>
                                            <p:fltVal val="0.0"/>
                                          </p:val>
                                        </p:tav>
                                        <p:tav tm="100000">
                                          <p:val>
                                            <p:strVal val="#ppt_h"/>
                                          </p:val>
                                        </p:tav>
                                      </p:tavLst>
                                    </p:anim>
                                    <p:animEffect transition="in" filter="fade">
                                      <p:cBhvr>
                                        <p:cTn id="39" dur="500"/>
                                        <p:tgtEl>
                                          <p:spTgt spid="1048607"/>
                                        </p:tgtEl>
                                      </p:cBhvr>
                                    </p:animEffect>
                                  </p:childTnLst>
                                </p:cTn>
                              </p:par>
                              <p:par>
                                <p:cTn id="40" presetID="53" presetClass="entr" presetSubtype="16" fill="hold" grpId="0" nodeType="withEffect">
                                  <p:stCondLst>
                                    <p:cond delay="3000"/>
                                  </p:stCondLst>
                                  <p:childTnLst>
                                    <p:set>
                                      <p:cBhvr>
                                        <p:cTn id="41" dur="1" fill="hold">
                                          <p:stCondLst>
                                            <p:cond delay="0"/>
                                          </p:stCondLst>
                                        </p:cTn>
                                        <p:tgtEl>
                                          <p:spTgt spid="1048608"/>
                                        </p:tgtEl>
                                        <p:attrNameLst>
                                          <p:attrName>style.visibility</p:attrName>
                                        </p:attrNameLst>
                                      </p:cBhvr>
                                      <p:to>
                                        <p:strVal val="visible"/>
                                      </p:to>
                                    </p:set>
                                    <p:anim calcmode="lin" valueType="num">
                                      <p:cBhvr>
                                        <p:cTn id="42" dur="500" fill="hold"/>
                                        <p:tgtEl>
                                          <p:spTgt spid="1048608"/>
                                        </p:tgtEl>
                                        <p:attrNameLst>
                                          <p:attrName>ppt_w</p:attrName>
                                        </p:attrNameLst>
                                      </p:cBhvr>
                                      <p:tavLst>
                                        <p:tav tm="0">
                                          <p:val>
                                            <p:fltVal val="0.0"/>
                                          </p:val>
                                        </p:tav>
                                        <p:tav tm="100000">
                                          <p:val>
                                            <p:strVal val="#ppt_w"/>
                                          </p:val>
                                        </p:tav>
                                      </p:tavLst>
                                    </p:anim>
                                    <p:anim calcmode="lin" valueType="num">
                                      <p:cBhvr>
                                        <p:cTn id="43" dur="500" fill="hold"/>
                                        <p:tgtEl>
                                          <p:spTgt spid="1048608"/>
                                        </p:tgtEl>
                                        <p:attrNameLst>
                                          <p:attrName>ppt_h</p:attrName>
                                        </p:attrNameLst>
                                      </p:cBhvr>
                                      <p:tavLst>
                                        <p:tav tm="0">
                                          <p:val>
                                            <p:fltVal val="0.0"/>
                                          </p:val>
                                        </p:tav>
                                        <p:tav tm="100000">
                                          <p:val>
                                            <p:strVal val="#ppt_h"/>
                                          </p:val>
                                        </p:tav>
                                      </p:tavLst>
                                    </p:anim>
                                    <p:animEffect transition="in" filter="fade">
                                      <p:cBhvr>
                                        <p:cTn id="44" dur="500"/>
                                        <p:tgtEl>
                                          <p:spTgt spid="10486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02" grpId="0" bldLvl="0" animBg="1"/>
      <p:bldP spid="1048603" grpId="0" bldLvl="0" animBg="1"/>
      <p:bldP spid="1048604" grpId="0" bldLvl="0" animBg="1"/>
      <p:bldP spid="1048605" grpId="0" bldLvl="0" animBg="1"/>
      <p:bldP spid="1048606" grpId="0" bldLvl="0" animBg="1"/>
      <p:bldP spid="1048607" grpId="0" bldLvl="0" animBg="1"/>
      <p:bldP spid="1048608"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10" name=""/>
        <p:cNvGrpSpPr/>
        <p:nvPr/>
      </p:nvGrpSpPr>
      <p:grpSpPr>
        <a:xfrm>
          <a:off x="0" y="0"/>
          <a:ext cx="0" cy="0"/>
          <a:chOff x="0" y="0"/>
          <a:chExt cx="0" cy="0"/>
        </a:xfrm>
      </p:grpSpPr>
      <p:sp>
        <p:nvSpPr>
          <p:cNvPr id="1048767" name="圆角矩形 22"/>
          <p:cNvSpPr/>
          <p:nvPr/>
        </p:nvSpPr>
        <p:spPr>
          <a:xfrm>
            <a:off x="979177" y="1125688"/>
            <a:ext cx="8907316" cy="160227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1048768" name="TextBox 23"/>
          <p:cNvSpPr txBox="1"/>
          <p:nvPr/>
        </p:nvSpPr>
        <p:spPr>
          <a:xfrm>
            <a:off x="4173360" y="323206"/>
            <a:ext cx="22694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--5.</a:t>
            </a:r>
            <a:r>
              <a:rPr lang="zh-CN" altLang="en-US" sz="2800" dirty="0" smtClean="0">
                <a:solidFill>
                  <a:srgbClr val="1F3762"/>
                </a:solidFill>
                <a:cs typeface="+mn-ea"/>
                <a:sym typeface="+mn-lt"/>
              </a:rPr>
              <a:t>数控仿真</a:t>
            </a:r>
            <a:endParaRPr lang="zh-CN" altLang="en-US" sz="2800" dirty="0">
              <a:solidFill>
                <a:srgbClr val="1F3762"/>
              </a:solidFill>
              <a:cs typeface="+mn-ea"/>
              <a:sym typeface="+mn-lt"/>
            </a:endParaRPr>
          </a:p>
        </p:txBody>
      </p:sp>
      <p:sp>
        <p:nvSpPr>
          <p:cNvPr id="1048769"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自动编程</a:t>
            </a:r>
            <a:endParaRPr lang="zh-CN" altLang="en-US" sz="4400" b="1" dirty="0">
              <a:solidFill>
                <a:srgbClr val="1F3762"/>
              </a:solidFill>
              <a:latin typeface="+mn-lt"/>
              <a:ea typeface="+mn-ea"/>
              <a:cs typeface="+mn-ea"/>
              <a:sym typeface="+mn-lt"/>
            </a:endParaRPr>
          </a:p>
        </p:txBody>
      </p:sp>
      <p:sp>
        <p:nvSpPr>
          <p:cNvPr id="1048770" name="TextBox 21"/>
          <p:cNvSpPr txBox="1"/>
          <p:nvPr/>
        </p:nvSpPr>
        <p:spPr>
          <a:xfrm>
            <a:off x="1066575" y="1250459"/>
            <a:ext cx="8732520" cy="1198880"/>
          </a:xfrm>
          <a:prstGeom prst="rect">
            <a:avLst/>
          </a:prstGeom>
          <a:noFill/>
        </p:spPr>
        <p:txBody>
          <a:bodyPr wrap="square" rtlCol="0">
            <a:spAutoFit/>
          </a:bodyPr>
          <a:p>
            <a:r>
              <a:rPr lang="zh-CN" altLang="en-US" dirty="0" smtClean="0">
                <a:solidFill>
                  <a:srgbClr val="1F3762"/>
                </a:solidFill>
                <a:cs typeface="+mn-ea"/>
                <a:sym typeface="+mn-lt"/>
              </a:rPr>
              <a:t>   </a:t>
            </a:r>
            <a:r>
              <a:rPr lang="zh-CN" altLang="en-US" dirty="0" smtClean="0">
                <a:solidFill>
                  <a:schemeClr val="bg1"/>
                </a:solidFill>
                <a:cs typeface="+mn-ea"/>
                <a:sym typeface="+mn-lt"/>
              </a:rPr>
              <a:t> 本次使用</a:t>
            </a:r>
            <a:r>
              <a:rPr lang="en-US" altLang="zh-CN" dirty="0" smtClean="0">
                <a:solidFill>
                  <a:schemeClr val="bg1"/>
                </a:solidFill>
                <a:cs typeface="+mn-ea"/>
                <a:sym typeface="+mn-lt"/>
              </a:rPr>
              <a:t>VERICUT</a:t>
            </a:r>
            <a:r>
              <a:rPr lang="zh-CN" altLang="en-US" dirty="0" smtClean="0">
                <a:solidFill>
                  <a:schemeClr val="bg1"/>
                </a:solidFill>
                <a:cs typeface="+mn-ea"/>
                <a:sym typeface="+mn-lt"/>
              </a:rPr>
              <a:t>仿真软件来对</a:t>
            </a:r>
            <a:r>
              <a:rPr lang="en-US" altLang="zh-CN" dirty="0" smtClean="0">
                <a:solidFill>
                  <a:schemeClr val="bg1"/>
                </a:solidFill>
                <a:cs typeface="+mn-ea"/>
                <a:sym typeface="+mn-lt"/>
              </a:rPr>
              <a:t>NC</a:t>
            </a:r>
            <a:r>
              <a:rPr lang="zh-CN" altLang="en-US" dirty="0" smtClean="0">
                <a:solidFill>
                  <a:schemeClr val="bg1"/>
                </a:solidFill>
                <a:cs typeface="+mn-ea"/>
                <a:sym typeface="+mn-lt"/>
              </a:rPr>
              <a:t>程序进行数控仿真、检验。</a:t>
            </a:r>
            <a:r>
              <a:rPr lang="zh-CN" altLang="zh-CN" dirty="0" smtClean="0">
                <a:solidFill>
                  <a:schemeClr val="bg1"/>
                </a:solidFill>
                <a:cs typeface="+mn-ea"/>
              </a:rPr>
              <a:t>在</a:t>
            </a:r>
            <a:r>
              <a:rPr lang="en-US" altLang="zh-CN" dirty="0" smtClean="0">
                <a:solidFill>
                  <a:schemeClr val="bg1"/>
                </a:solidFill>
                <a:sym typeface="+mn-ea"/>
              </a:rPr>
              <a:t> </a:t>
            </a:r>
            <a:r>
              <a:rPr lang="en-US" altLang="zh-CN" dirty="0" smtClean="0">
                <a:solidFill>
                  <a:schemeClr val="bg1"/>
                </a:solidFill>
                <a:sym typeface="+mn-lt"/>
              </a:rPr>
              <a:t>Siemens NX</a:t>
            </a:r>
            <a:r>
              <a:rPr lang="zh-CN" altLang="zh-CN" dirty="0">
                <a:solidFill>
                  <a:schemeClr val="bg1"/>
                </a:solidFill>
                <a:cs typeface="+mn-ea"/>
              </a:rPr>
              <a:t>里的刀路仿真，只是对工序的刀具的行走路径的模拟。而</a:t>
            </a:r>
            <a:r>
              <a:rPr lang="en-US" altLang="zh-CN" dirty="0">
                <a:solidFill>
                  <a:schemeClr val="bg1"/>
                </a:solidFill>
                <a:cs typeface="+mn-ea"/>
              </a:rPr>
              <a:t>VERCUT</a:t>
            </a:r>
            <a:r>
              <a:rPr lang="zh-CN" altLang="zh-CN" dirty="0">
                <a:solidFill>
                  <a:schemeClr val="bg1"/>
                </a:solidFill>
                <a:cs typeface="+mn-ea"/>
              </a:rPr>
              <a:t>仿真则是仿真后处理出来的</a:t>
            </a:r>
            <a:r>
              <a:rPr lang="en-US" altLang="zh-CN" dirty="0">
                <a:solidFill>
                  <a:schemeClr val="bg1"/>
                </a:solidFill>
                <a:cs typeface="+mn-ea"/>
              </a:rPr>
              <a:t>G</a:t>
            </a:r>
            <a:r>
              <a:rPr lang="zh-CN" altLang="zh-CN" dirty="0">
                <a:solidFill>
                  <a:schemeClr val="bg1"/>
                </a:solidFill>
                <a:cs typeface="+mn-ea"/>
              </a:rPr>
              <a:t>代码、</a:t>
            </a:r>
            <a:r>
              <a:rPr lang="en-US" altLang="zh-CN" dirty="0">
                <a:solidFill>
                  <a:schemeClr val="bg1"/>
                </a:solidFill>
                <a:cs typeface="+mn-ea"/>
              </a:rPr>
              <a:t>M</a:t>
            </a:r>
            <a:r>
              <a:rPr lang="zh-CN" altLang="zh-CN" dirty="0">
                <a:solidFill>
                  <a:schemeClr val="bg1"/>
                </a:solidFill>
                <a:cs typeface="+mn-ea"/>
              </a:rPr>
              <a:t>代码。在</a:t>
            </a:r>
            <a:r>
              <a:rPr lang="en-US" altLang="zh-CN" dirty="0">
                <a:solidFill>
                  <a:schemeClr val="bg1"/>
                </a:solidFill>
                <a:cs typeface="+mn-ea"/>
              </a:rPr>
              <a:t>VERCUT</a:t>
            </a:r>
            <a:r>
              <a:rPr lang="zh-CN" altLang="zh-CN" dirty="0">
                <a:solidFill>
                  <a:schemeClr val="bg1"/>
                </a:solidFill>
                <a:cs typeface="+mn-ea"/>
              </a:rPr>
              <a:t>进行实际加工仿真并检查没有错误后才能将</a:t>
            </a:r>
            <a:r>
              <a:rPr lang="en-US" altLang="zh-CN" dirty="0">
                <a:solidFill>
                  <a:schemeClr val="bg1"/>
                </a:solidFill>
                <a:cs typeface="+mn-ea"/>
              </a:rPr>
              <a:t>NC</a:t>
            </a:r>
            <a:r>
              <a:rPr lang="zh-CN" altLang="zh-CN" dirty="0">
                <a:solidFill>
                  <a:schemeClr val="bg1"/>
                </a:solidFill>
                <a:cs typeface="+mn-ea"/>
              </a:rPr>
              <a:t>程序传到数控机床上面使用。</a:t>
            </a:r>
            <a:endParaRPr lang="zh-CN" altLang="en-US" dirty="0">
              <a:solidFill>
                <a:schemeClr val="bg1"/>
              </a:solidFill>
              <a:cs typeface="+mn-ea"/>
            </a:endParaRPr>
          </a:p>
        </p:txBody>
      </p:sp>
      <p:pic>
        <p:nvPicPr>
          <p:cNvPr id="2097203" name="图片 23" descr="E:\机械资料\机械论文现场加工截图\07.png07"/>
          <p:cNvPicPr/>
          <p:nvPr/>
        </p:nvPicPr>
        <p:blipFill>
          <a:blip r:embed="rId1"/>
          <a:srcRect/>
          <a:stretch>
            <a:fillRect/>
          </a:stretch>
        </p:blipFill>
        <p:spPr>
          <a:xfrm>
            <a:off x="777240" y="3421698"/>
            <a:ext cx="4363050" cy="2101850"/>
          </a:xfrm>
          <a:prstGeom prst="rect">
            <a:avLst/>
          </a:prstGeom>
        </p:spPr>
      </p:pic>
      <p:pic>
        <p:nvPicPr>
          <p:cNvPr id="2097204" name="图片 24" descr="E:\机械资料\机械论文现场加工截图\08.png08"/>
          <p:cNvPicPr/>
          <p:nvPr/>
        </p:nvPicPr>
        <p:blipFill>
          <a:blip r:embed="rId2"/>
          <a:srcRect/>
          <a:stretch>
            <a:fillRect/>
          </a:stretch>
        </p:blipFill>
        <p:spPr>
          <a:xfrm>
            <a:off x="5875655" y="3422015"/>
            <a:ext cx="4524375" cy="2228215"/>
          </a:xfrm>
          <a:prstGeom prst="rect">
            <a:avLst/>
          </a:prstGeom>
        </p:spPr>
      </p:pic>
      <p:pic>
        <p:nvPicPr>
          <p:cNvPr id="2097205" name="Picture 2" descr="C:\Users\Administrator\Desktop\校徽.png"/>
          <p:cNvPicPr>
            <a:picLocks noChangeAspect="1" noChangeArrowheads="1"/>
          </p:cNvPicPr>
          <p:nvPr/>
        </p:nvPicPr>
        <p:blipFill>
          <a:blip r:embed="rId3"/>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69"/>
                                        </p:tgtEl>
                                        <p:attrNameLst>
                                          <p:attrName>style.visibility</p:attrName>
                                        </p:attrNameLst>
                                      </p:cBhvr>
                                      <p:to>
                                        <p:strVal val="visible"/>
                                      </p:to>
                                    </p:set>
                                    <p:animEffect transition="in" filter="wipe(left)">
                                      <p:cBhvr>
                                        <p:cTn id="7" dur="500"/>
                                        <p:tgtEl>
                                          <p:spTgt spid="104876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68"/>
                                        </p:tgtEl>
                                        <p:attrNameLst>
                                          <p:attrName>style.visibility</p:attrName>
                                        </p:attrNameLst>
                                      </p:cBhvr>
                                      <p:to>
                                        <p:strVal val="visible"/>
                                      </p:to>
                                    </p:set>
                                    <p:animEffect transition="in" filter="wipe(left)">
                                      <p:cBhvr>
                                        <p:cTn id="10" dur="500"/>
                                        <p:tgtEl>
                                          <p:spTgt spid="10487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68" grpId="0" bldLvl="0" animBg="1"/>
      <p:bldP spid="104876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11" name=""/>
        <p:cNvGrpSpPr/>
        <p:nvPr/>
      </p:nvGrpSpPr>
      <p:grpSpPr>
        <a:xfrm>
          <a:off x="0" y="0"/>
          <a:ext cx="0" cy="0"/>
          <a:chOff x="0" y="0"/>
          <a:chExt cx="0" cy="0"/>
        </a:xfrm>
      </p:grpSpPr>
      <p:grpSp>
        <p:nvGrpSpPr>
          <p:cNvPr id="112" name="组合 22"/>
          <p:cNvGrpSpPr/>
          <p:nvPr/>
        </p:nvGrpSpPr>
        <p:grpSpPr>
          <a:xfrm>
            <a:off x="4" y="969100"/>
            <a:ext cx="12191996" cy="1794132"/>
            <a:chOff x="4" y="977295"/>
            <a:chExt cx="12191996" cy="1794132"/>
          </a:xfrm>
        </p:grpSpPr>
        <p:sp>
          <p:nvSpPr>
            <p:cNvPr id="1048771"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113" name="组合 24"/>
            <p:cNvGrpSpPr/>
            <p:nvPr/>
          </p:nvGrpSpPr>
          <p:grpSpPr>
            <a:xfrm>
              <a:off x="4" y="2268060"/>
              <a:ext cx="12191996" cy="5240"/>
              <a:chOff x="4" y="2268060"/>
              <a:chExt cx="12191996" cy="5240"/>
            </a:xfrm>
          </p:grpSpPr>
          <p:cxnSp>
            <p:nvCxnSpPr>
              <p:cNvPr id="3145747"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48"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grpSp>
        <p:nvGrpSpPr>
          <p:cNvPr id="114" name="组合 27"/>
          <p:cNvGrpSpPr/>
          <p:nvPr/>
        </p:nvGrpSpPr>
        <p:grpSpPr>
          <a:xfrm>
            <a:off x="5232713" y="993549"/>
            <a:ext cx="1726574" cy="1726572"/>
            <a:chOff x="5232713" y="1001744"/>
            <a:chExt cx="1726574" cy="1726572"/>
          </a:xfrm>
        </p:grpSpPr>
        <p:sp>
          <p:nvSpPr>
            <p:cNvPr id="1048772" name="椭圆 28"/>
            <p:cNvSpPr/>
            <p:nvPr/>
          </p:nvSpPr>
          <p:spPr>
            <a:xfrm>
              <a:off x="5232713" y="1001744"/>
              <a:ext cx="1726574" cy="1726572"/>
            </a:xfrm>
            <a:prstGeom prst="ellipse">
              <a:avLst/>
            </a:prstGeom>
            <a:gradFill>
              <a:gsLst>
                <a:gs pos="0">
                  <a:schemeClr val="bg1"/>
                </a:gs>
                <a:gs pos="74000">
                  <a:schemeClr val="bg1">
                    <a:lumMod val="95000"/>
                  </a:schemeClr>
                </a:gs>
                <a:gs pos="100000">
                  <a:schemeClr val="bg1">
                    <a:lumMod val="95000"/>
                  </a:schemeClr>
                </a:gs>
              </a:gsLst>
              <a:lin ang="5400000" scaled="1"/>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773" name="椭圆 29"/>
            <p:cNvSpPr/>
            <p:nvPr/>
          </p:nvSpPr>
          <p:spPr>
            <a:xfrm>
              <a:off x="5258755" y="1047048"/>
              <a:ext cx="1654628" cy="1654626"/>
            </a:xfrm>
            <a:prstGeom prst="ellipse">
              <a:avLst/>
            </a:prstGeom>
            <a:gradFill>
              <a:gsLst>
                <a:gs pos="0">
                  <a:schemeClr val="bg1"/>
                </a:gs>
                <a:gs pos="74000">
                  <a:schemeClr val="bg1">
                    <a:lumMod val="95000"/>
                  </a:schemeClr>
                </a:gs>
                <a:gs pos="100000">
                  <a:schemeClr val="bg1">
                    <a:lumMod val="95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206" name="图片 30"/>
            <p:cNvPicPr>
              <a:picLocks noChangeAspect="1"/>
            </p:cNvPicPr>
            <p:nvPr/>
          </p:nvPicPr>
          <p:blipFill rotWithShape="1">
            <a:blip r:embed="rId1" cstate="print"/>
            <a:srcRect l="41327" t="34556" r="41224" b="34420"/>
            <a:stretch>
              <a:fillRect/>
            </a:stretch>
          </p:blipFill>
          <p:spPr>
            <a:xfrm>
              <a:off x="5411054" y="1183895"/>
              <a:ext cx="1362272" cy="1362270"/>
            </a:xfrm>
            <a:prstGeom prst="rect">
              <a:avLst/>
            </a:prstGeom>
          </p:spPr>
        </p:pic>
      </p:grpSp>
      <p:sp>
        <p:nvSpPr>
          <p:cNvPr id="1048774" name="矩形 1"/>
          <p:cNvSpPr>
            <a:spLocks noChangeArrowheads="1"/>
          </p:cNvSpPr>
          <p:nvPr/>
        </p:nvSpPr>
        <p:spPr bwMode="auto">
          <a:xfrm>
            <a:off x="2762262" y="3328072"/>
            <a:ext cx="6049705"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buFont typeface="Arial" panose="020B0604020202020204" pitchFamily="34" charset="0"/>
              <a:buNone/>
            </a:pPr>
            <a:r>
              <a:rPr lang="zh-CN" altLang="en-US" sz="6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Ⅴ </a:t>
            </a:r>
            <a:r>
              <a:rPr lang="zh-CN" altLang="en-US" sz="6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实操及总结</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775" name="TextBox 23"/>
          <p:cNvSpPr txBox="1"/>
          <p:nvPr/>
        </p:nvSpPr>
        <p:spPr>
          <a:xfrm>
            <a:off x="5258755" y="4723236"/>
            <a:ext cx="16071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1.</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试加工</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776" name="TextBox 24"/>
          <p:cNvSpPr txBox="1"/>
          <p:nvPr/>
        </p:nvSpPr>
        <p:spPr>
          <a:xfrm>
            <a:off x="5258755" y="5329025"/>
            <a:ext cx="13023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2.</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总结</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207" name="Picture 2" descr="C:\Users\Administrator\Desktop\校徽.png"/>
          <p:cNvPicPr>
            <a:picLocks noChangeAspect="1" noChangeArrowheads="1"/>
          </p:cNvPicPr>
          <p:nvPr/>
        </p:nvPicPr>
        <p:blipFill>
          <a:blip r:embed="rId2"/>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 calcmode="lin" valueType="num">
                                      <p:cBhvr>
                                        <p:cTn id="7" dur="500" fill="hold"/>
                                        <p:tgtEl>
                                          <p:spTgt spid="112"/>
                                        </p:tgtEl>
                                        <p:attrNameLst>
                                          <p:attrName>ppt_w</p:attrName>
                                        </p:attrNameLst>
                                      </p:cBhvr>
                                      <p:tavLst>
                                        <p:tav tm="0">
                                          <p:val>
                                            <p:fltVal val="0.0"/>
                                          </p:val>
                                        </p:tav>
                                        <p:tav tm="100000">
                                          <p:val>
                                            <p:strVal val="#ppt_w"/>
                                          </p:val>
                                        </p:tav>
                                      </p:tavLst>
                                    </p:anim>
                                    <p:anim calcmode="lin" valueType="num">
                                      <p:cBhvr>
                                        <p:cTn id="8" dur="500" fill="hold"/>
                                        <p:tgtEl>
                                          <p:spTgt spid="112"/>
                                        </p:tgtEl>
                                        <p:attrNameLst>
                                          <p:attrName>ppt_h</p:attrName>
                                        </p:attrNameLst>
                                      </p:cBhvr>
                                      <p:tavLst>
                                        <p:tav tm="0">
                                          <p:val>
                                            <p:fltVal val="0.0"/>
                                          </p:val>
                                        </p:tav>
                                        <p:tav tm="100000">
                                          <p:val>
                                            <p:strVal val="#ppt_h"/>
                                          </p:val>
                                        </p:tav>
                                      </p:tavLst>
                                    </p:anim>
                                    <p:animEffect transition="in" filter="fade">
                                      <p:cBhvr>
                                        <p:cTn id="9" dur="500"/>
                                        <p:tgtEl>
                                          <p:spTgt spid="1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14"/>
                                        </p:tgtEl>
                                        <p:attrNameLst>
                                          <p:attrName>style.visibility</p:attrName>
                                        </p:attrNameLst>
                                      </p:cBhvr>
                                      <p:to>
                                        <p:strVal val="visible"/>
                                      </p:to>
                                    </p:set>
                                    <p:anim calcmode="lin" valueType="num">
                                      <p:cBhvr>
                                        <p:cTn id="14" dur="500" fill="hold"/>
                                        <p:tgtEl>
                                          <p:spTgt spid="114"/>
                                        </p:tgtEl>
                                        <p:attrNameLst>
                                          <p:attrName>ppt_w</p:attrName>
                                        </p:attrNameLst>
                                      </p:cBhvr>
                                      <p:tavLst>
                                        <p:tav tm="0">
                                          <p:val>
                                            <p:fltVal val="0.0"/>
                                          </p:val>
                                        </p:tav>
                                        <p:tav tm="100000">
                                          <p:val>
                                            <p:strVal val="#ppt_w"/>
                                          </p:val>
                                        </p:tav>
                                      </p:tavLst>
                                    </p:anim>
                                    <p:anim calcmode="lin" valueType="num">
                                      <p:cBhvr>
                                        <p:cTn id="15" dur="500" fill="hold"/>
                                        <p:tgtEl>
                                          <p:spTgt spid="114"/>
                                        </p:tgtEl>
                                        <p:attrNameLst>
                                          <p:attrName>ppt_h</p:attrName>
                                        </p:attrNameLst>
                                      </p:cBhvr>
                                      <p:tavLst>
                                        <p:tav tm="0">
                                          <p:val>
                                            <p:fltVal val="0.0"/>
                                          </p:val>
                                        </p:tav>
                                        <p:tav tm="100000">
                                          <p:val>
                                            <p:strVal val="#ppt_h"/>
                                          </p:val>
                                        </p:tav>
                                      </p:tavLst>
                                    </p:anim>
                                    <p:animEffect transition="in" filter="fade">
                                      <p:cBhvr>
                                        <p:cTn id="16" dur="500"/>
                                        <p:tgtEl>
                                          <p:spTgt spid="114"/>
                                        </p:tgtEl>
                                      </p:cBhvr>
                                    </p:animEffect>
                                  </p:childTnLst>
                                </p:cTn>
                              </p:par>
                            </p:childTnLst>
                          </p:cTn>
                        </p:par>
                      </p:childTnLst>
                    </p:cTn>
                  </p:par>
                  <p:par>
                    <p:cTn id="17" fill="hold">
                      <p:stCondLst>
                        <p:cond delay="indefinite"/>
                      </p:stCondLst>
                      <p:childTnLst>
                        <p:par>
                          <p:cTn id="18" fill="hold">
                            <p:stCondLst>
                              <p:cond delay="0"/>
                            </p:stCondLst>
                            <p:childTnLst>
                              <p:par>
                                <p:cTn id="19" presetID="8" presetClass="emph" presetSubtype="0" fill="hold" nodeType="clickEffect">
                                  <p:stCondLst>
                                    <p:cond delay="0"/>
                                  </p:stCondLst>
                                  <p:childTnLst>
                                    <p:animRot by="21600000">
                                      <p:cBhvr>
                                        <p:cTn id="20" dur="2000" fill="hold"/>
                                        <p:tgtEl>
                                          <p:spTgt spid="114"/>
                                        </p:tgtEl>
                                        <p:attrNameLst>
                                          <p:attrName>r</p:attrName>
                                        </p:attrNameLst>
                                      </p:cBhvr>
                                    </p:animRot>
                                  </p:childTnLst>
                                </p:cTn>
                              </p:par>
                              <p:par>
                                <p:cTn id="21" presetID="16" presetClass="entr" presetSubtype="21" fill="hold" grpId="0" nodeType="withEffect">
                                  <p:stCondLst>
                                    <p:cond delay="500"/>
                                  </p:stCondLst>
                                  <p:childTnLst>
                                    <p:set>
                                      <p:cBhvr>
                                        <p:cTn id="22" dur="1" fill="hold">
                                          <p:stCondLst>
                                            <p:cond delay="0"/>
                                          </p:stCondLst>
                                        </p:cTn>
                                        <p:tgtEl>
                                          <p:spTgt spid="1048774"/>
                                        </p:tgtEl>
                                        <p:attrNameLst>
                                          <p:attrName>style.visibility</p:attrName>
                                        </p:attrNameLst>
                                      </p:cBhvr>
                                      <p:to>
                                        <p:strVal val="visible"/>
                                      </p:to>
                                    </p:set>
                                    <p:animEffect transition="in" filter="barn(inVertical)">
                                      <p:cBhvr>
                                        <p:cTn id="23" dur="500"/>
                                        <p:tgtEl>
                                          <p:spTgt spid="1048774"/>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048775"/>
                                        </p:tgtEl>
                                        <p:attrNameLst>
                                          <p:attrName>style.visibility</p:attrName>
                                        </p:attrNameLst>
                                      </p:cBhvr>
                                      <p:to>
                                        <p:strVal val="visible"/>
                                      </p:to>
                                    </p:set>
                                    <p:animEffect transition="in" filter="fade">
                                      <p:cBhvr>
                                        <p:cTn id="27" dur="500"/>
                                        <p:tgtEl>
                                          <p:spTgt spid="1048775"/>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1048776"/>
                                        </p:tgtEl>
                                        <p:attrNameLst>
                                          <p:attrName>style.visibility</p:attrName>
                                        </p:attrNameLst>
                                      </p:cBhvr>
                                      <p:to>
                                        <p:strVal val="visible"/>
                                      </p:to>
                                    </p:set>
                                    <p:animEffect transition="in" filter="fade">
                                      <p:cBhvr>
                                        <p:cTn id="31" dur="500"/>
                                        <p:tgtEl>
                                          <p:spTgt spid="1048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74" grpId="0"/>
      <p:bldP spid="1048775" grpId="0"/>
      <p:bldP spid="104877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15" name=""/>
        <p:cNvGrpSpPr/>
        <p:nvPr/>
      </p:nvGrpSpPr>
      <p:grpSpPr>
        <a:xfrm>
          <a:off x="0" y="0"/>
          <a:ext cx="0" cy="0"/>
          <a:chOff x="0" y="0"/>
          <a:chExt cx="0" cy="0"/>
        </a:xfrm>
      </p:grpSpPr>
      <p:sp>
        <p:nvSpPr>
          <p:cNvPr id="1048777" name="TextBox 23"/>
          <p:cNvSpPr txBox="1"/>
          <p:nvPr/>
        </p:nvSpPr>
        <p:spPr>
          <a:xfrm>
            <a:off x="4666269" y="323205"/>
            <a:ext cx="19138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--1.</a:t>
            </a:r>
            <a:r>
              <a:rPr lang="zh-CN" altLang="en-US" sz="2800" dirty="0" smtClean="0">
                <a:solidFill>
                  <a:srgbClr val="1F3762"/>
                </a:solidFill>
                <a:cs typeface="+mn-ea"/>
                <a:sym typeface="+mn-lt"/>
              </a:rPr>
              <a:t>试加工</a:t>
            </a:r>
            <a:endParaRPr lang="zh-CN" altLang="en-US" sz="2800" dirty="0">
              <a:solidFill>
                <a:srgbClr val="1F3762"/>
              </a:solidFill>
              <a:cs typeface="+mn-ea"/>
              <a:sym typeface="+mn-lt"/>
            </a:endParaRPr>
          </a:p>
        </p:txBody>
      </p:sp>
      <p:sp>
        <p:nvSpPr>
          <p:cNvPr id="1048778"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a:solidFill>
                  <a:srgbClr val="1F3762"/>
                </a:solidFill>
                <a:latin typeface="+mn-lt"/>
                <a:ea typeface="+mn-ea"/>
                <a:cs typeface="+mn-ea"/>
                <a:sym typeface="+mn-lt"/>
              </a:rPr>
              <a:t>实</a:t>
            </a:r>
            <a:r>
              <a:rPr lang="zh-CN" altLang="en-US" sz="4400" b="1" dirty="0" smtClean="0">
                <a:solidFill>
                  <a:srgbClr val="1F3762"/>
                </a:solidFill>
                <a:latin typeface="+mn-lt"/>
                <a:ea typeface="+mn-ea"/>
                <a:cs typeface="+mn-ea"/>
                <a:sym typeface="+mn-lt"/>
              </a:rPr>
              <a:t>操及</a:t>
            </a:r>
            <a:r>
              <a:rPr lang="zh-CN" altLang="en-US" sz="4400" b="1" dirty="0" smtClean="0">
                <a:solidFill>
                  <a:srgbClr val="1F3762"/>
                </a:solidFill>
                <a:latin typeface="+mn-lt"/>
                <a:ea typeface="+mn-ea"/>
                <a:cs typeface="+mn-ea"/>
                <a:sym typeface="+mn-lt"/>
              </a:rPr>
              <a:t>总结</a:t>
            </a:r>
            <a:endParaRPr lang="zh-CN" altLang="en-US" sz="4400" b="1" dirty="0">
              <a:solidFill>
                <a:srgbClr val="1F3762"/>
              </a:solidFill>
              <a:latin typeface="+mn-lt"/>
              <a:ea typeface="+mn-ea"/>
              <a:cs typeface="+mn-ea"/>
              <a:sym typeface="+mn-lt"/>
            </a:endParaRPr>
          </a:p>
        </p:txBody>
      </p:sp>
      <p:pic>
        <p:nvPicPr>
          <p:cNvPr id="2097208" name="图片 29" descr="E:\机械资料\机械论文现场加工截图\09.png09"/>
          <p:cNvPicPr/>
          <p:nvPr/>
        </p:nvPicPr>
        <p:blipFill rotWithShape="1">
          <a:blip r:embed="rId1"/>
          <a:srcRect/>
          <a:stretch>
            <a:fillRect/>
          </a:stretch>
        </p:blipFill>
        <p:spPr bwMode="auto">
          <a:xfrm>
            <a:off x="1256351" y="1417320"/>
            <a:ext cx="1710055" cy="1900554"/>
          </a:xfrm>
          <a:prstGeom prst="rect">
            <a:avLst/>
          </a:prstGeom>
          <a:noFill/>
          <a:ln>
            <a:noFill/>
          </a:ln>
        </p:spPr>
      </p:pic>
      <p:pic>
        <p:nvPicPr>
          <p:cNvPr id="2097209" name="图片 30" descr="C:\Users\Administrator\Desktop\BYSJ-徐文水\加工实拍\IMG_20191217_150027.jpg"/>
          <p:cNvPicPr/>
          <p:nvPr/>
        </p:nvPicPr>
        <p:blipFill rotWithShape="1">
          <a:blip r:embed="rId2" cstate="print"/>
          <a:srcRect t="16294" b="15016"/>
          <a:stretch>
            <a:fillRect/>
          </a:stretch>
        </p:blipFill>
        <p:spPr bwMode="auto">
          <a:xfrm>
            <a:off x="4184650" y="1417320"/>
            <a:ext cx="2475230" cy="1900554"/>
          </a:xfrm>
          <a:prstGeom prst="rect">
            <a:avLst/>
          </a:prstGeom>
          <a:noFill/>
          <a:ln>
            <a:noFill/>
          </a:ln>
        </p:spPr>
      </p:pic>
      <p:pic>
        <p:nvPicPr>
          <p:cNvPr id="2097210" name="图片 31" descr="E:\机械资料\机械论文现场加工截图\010.png010"/>
          <p:cNvPicPr/>
          <p:nvPr/>
        </p:nvPicPr>
        <p:blipFill>
          <a:blip r:embed="rId3"/>
          <a:srcRect/>
          <a:stretch>
            <a:fillRect/>
          </a:stretch>
        </p:blipFill>
        <p:spPr bwMode="auto">
          <a:xfrm>
            <a:off x="8216265" y="1417320"/>
            <a:ext cx="1800860" cy="2023110"/>
          </a:xfrm>
          <a:prstGeom prst="rect">
            <a:avLst/>
          </a:prstGeom>
          <a:noFill/>
          <a:ln>
            <a:noFill/>
          </a:ln>
        </p:spPr>
      </p:pic>
      <p:pic>
        <p:nvPicPr>
          <p:cNvPr id="2097211" name="图片 32" descr="C:\Users\Administrator\Desktop\BYSJ-徐文水\加工实拍\IMG_20191214_151213.jpg"/>
          <p:cNvPicPr/>
          <p:nvPr/>
        </p:nvPicPr>
        <p:blipFill rotWithShape="1">
          <a:blip r:embed="rId4" cstate="print"/>
          <a:srcRect t="23256" b="18604"/>
          <a:stretch>
            <a:fillRect/>
          </a:stretch>
        </p:blipFill>
        <p:spPr bwMode="auto">
          <a:xfrm>
            <a:off x="885197" y="4114799"/>
            <a:ext cx="2323174" cy="1904365"/>
          </a:xfrm>
          <a:prstGeom prst="rect">
            <a:avLst/>
          </a:prstGeom>
          <a:noFill/>
          <a:ln>
            <a:noFill/>
          </a:ln>
        </p:spPr>
      </p:pic>
      <p:pic>
        <p:nvPicPr>
          <p:cNvPr id="2097212" name="图片 33" descr="E:\机械资料\机械论文现场加工截图\011.png011"/>
          <p:cNvPicPr/>
          <p:nvPr/>
        </p:nvPicPr>
        <p:blipFill rotWithShape="1">
          <a:blip r:embed="rId5"/>
          <a:srcRect/>
          <a:stretch>
            <a:fillRect/>
          </a:stretch>
        </p:blipFill>
        <p:spPr bwMode="auto">
          <a:xfrm>
            <a:off x="4510405" y="4076065"/>
            <a:ext cx="1885950" cy="2096770"/>
          </a:xfrm>
          <a:prstGeom prst="rect">
            <a:avLst/>
          </a:prstGeom>
          <a:noFill/>
          <a:ln>
            <a:noFill/>
          </a:ln>
        </p:spPr>
      </p:pic>
      <p:pic>
        <p:nvPicPr>
          <p:cNvPr id="2097213" name="图片 34" descr="E:\机械资料\机械论文现场加工截图\012.png012"/>
          <p:cNvPicPr/>
          <p:nvPr/>
        </p:nvPicPr>
        <p:blipFill>
          <a:blip r:embed="rId6"/>
          <a:srcRect/>
          <a:stretch>
            <a:fillRect/>
          </a:stretch>
        </p:blipFill>
        <p:spPr bwMode="auto">
          <a:xfrm>
            <a:off x="8371840" y="4114800"/>
            <a:ext cx="1172210" cy="2058035"/>
          </a:xfrm>
          <a:prstGeom prst="rect">
            <a:avLst/>
          </a:prstGeom>
          <a:noFill/>
          <a:ln>
            <a:noFill/>
          </a:ln>
        </p:spPr>
      </p:pic>
      <p:sp>
        <p:nvSpPr>
          <p:cNvPr id="1048779" name="TextBox 35"/>
          <p:cNvSpPr txBox="1"/>
          <p:nvPr/>
        </p:nvSpPr>
        <p:spPr>
          <a:xfrm>
            <a:off x="1258579" y="3581400"/>
            <a:ext cx="1576412" cy="368300"/>
          </a:xfrm>
          <a:prstGeom prst="rect">
            <a:avLst/>
          </a:prstGeom>
          <a:noFill/>
        </p:spPr>
        <p:txBody>
          <a:bodyPr wrap="square" rtlCol="0">
            <a:spAutoFit/>
          </a:bodyPr>
          <a:p>
            <a:pPr algn="ctr"/>
            <a:r>
              <a:rPr lang="en-US" altLang="zh-CN" dirty="0"/>
              <a:t>a.</a:t>
            </a:r>
            <a:r>
              <a:rPr lang="zh-CN" altLang="en-US" dirty="0" smtClean="0"/>
              <a:t>安装毛坯</a:t>
            </a:r>
            <a:endParaRPr lang="zh-CN" altLang="en-US" dirty="0" smtClean="0"/>
          </a:p>
        </p:txBody>
      </p:sp>
      <p:sp>
        <p:nvSpPr>
          <p:cNvPr id="1048780" name="TextBox 36"/>
          <p:cNvSpPr txBox="1"/>
          <p:nvPr/>
        </p:nvSpPr>
        <p:spPr>
          <a:xfrm>
            <a:off x="4573099" y="3549134"/>
            <a:ext cx="1576412" cy="368300"/>
          </a:xfrm>
          <a:prstGeom prst="rect">
            <a:avLst/>
          </a:prstGeom>
          <a:noFill/>
        </p:spPr>
        <p:txBody>
          <a:bodyPr wrap="square" rtlCol="0">
            <a:spAutoFit/>
          </a:bodyPr>
          <a:p>
            <a:pPr algn="ctr"/>
            <a:r>
              <a:rPr lang="en-US" altLang="zh-CN" dirty="0" smtClean="0"/>
              <a:t>b.</a:t>
            </a:r>
            <a:r>
              <a:rPr lang="zh-CN" altLang="en-US" dirty="0" smtClean="0"/>
              <a:t>对刀分中</a:t>
            </a:r>
            <a:endParaRPr lang="zh-CN" altLang="en-US" dirty="0"/>
          </a:p>
        </p:txBody>
      </p:sp>
      <p:sp>
        <p:nvSpPr>
          <p:cNvPr id="1048781" name="TextBox 37"/>
          <p:cNvSpPr txBox="1"/>
          <p:nvPr/>
        </p:nvSpPr>
        <p:spPr>
          <a:xfrm>
            <a:off x="8292452" y="3549134"/>
            <a:ext cx="1576412" cy="368300"/>
          </a:xfrm>
          <a:prstGeom prst="rect">
            <a:avLst/>
          </a:prstGeom>
          <a:noFill/>
        </p:spPr>
        <p:txBody>
          <a:bodyPr wrap="square" rtlCol="0">
            <a:spAutoFit/>
          </a:bodyPr>
          <a:p>
            <a:pPr algn="ctr"/>
            <a:r>
              <a:rPr lang="en-US" altLang="zh-CN" dirty="0" smtClean="0"/>
              <a:t>c.</a:t>
            </a:r>
            <a:r>
              <a:rPr lang="zh-CN" altLang="en-US" dirty="0" smtClean="0"/>
              <a:t>正面加工</a:t>
            </a:r>
            <a:endParaRPr lang="zh-CN" altLang="en-US" dirty="0" smtClean="0"/>
          </a:p>
        </p:txBody>
      </p:sp>
      <p:sp>
        <p:nvSpPr>
          <p:cNvPr id="1048782" name="TextBox 38"/>
          <p:cNvSpPr txBox="1"/>
          <p:nvPr/>
        </p:nvSpPr>
        <p:spPr>
          <a:xfrm>
            <a:off x="1258578" y="6187440"/>
            <a:ext cx="1576412" cy="368300"/>
          </a:xfrm>
          <a:prstGeom prst="rect">
            <a:avLst/>
          </a:prstGeom>
          <a:noFill/>
        </p:spPr>
        <p:txBody>
          <a:bodyPr wrap="square" rtlCol="0">
            <a:spAutoFit/>
          </a:bodyPr>
          <a:p>
            <a:pPr algn="ctr"/>
            <a:r>
              <a:rPr lang="en-US" altLang="zh-CN" dirty="0" smtClean="0"/>
              <a:t>d.</a:t>
            </a:r>
            <a:r>
              <a:rPr lang="zh-CN" altLang="en-US" dirty="0" smtClean="0"/>
              <a:t>反面装夹</a:t>
            </a:r>
            <a:endParaRPr lang="zh-CN" altLang="en-US" dirty="0"/>
          </a:p>
        </p:txBody>
      </p:sp>
      <p:sp>
        <p:nvSpPr>
          <p:cNvPr id="1048783" name="TextBox 39"/>
          <p:cNvSpPr txBox="1"/>
          <p:nvPr/>
        </p:nvSpPr>
        <p:spPr>
          <a:xfrm>
            <a:off x="4666269" y="6187440"/>
            <a:ext cx="1576412" cy="368300"/>
          </a:xfrm>
          <a:prstGeom prst="rect">
            <a:avLst/>
          </a:prstGeom>
          <a:noFill/>
        </p:spPr>
        <p:txBody>
          <a:bodyPr wrap="square" rtlCol="0">
            <a:spAutoFit/>
          </a:bodyPr>
          <a:p>
            <a:pPr algn="ctr"/>
            <a:r>
              <a:rPr lang="en-US" altLang="zh-CN" dirty="0" smtClean="0"/>
              <a:t>e.</a:t>
            </a:r>
            <a:r>
              <a:rPr lang="zh-CN" altLang="en-US" dirty="0" smtClean="0"/>
              <a:t>反面加工</a:t>
            </a:r>
            <a:endParaRPr lang="zh-CN" altLang="en-US" dirty="0" smtClean="0"/>
          </a:p>
        </p:txBody>
      </p:sp>
      <p:sp>
        <p:nvSpPr>
          <p:cNvPr id="1048784" name="TextBox 40"/>
          <p:cNvSpPr txBox="1"/>
          <p:nvPr/>
        </p:nvSpPr>
        <p:spPr>
          <a:xfrm>
            <a:off x="8151006" y="6172200"/>
            <a:ext cx="1576412" cy="368300"/>
          </a:xfrm>
          <a:prstGeom prst="rect">
            <a:avLst/>
          </a:prstGeom>
          <a:noFill/>
        </p:spPr>
        <p:txBody>
          <a:bodyPr wrap="square" rtlCol="0">
            <a:spAutoFit/>
          </a:bodyPr>
          <a:p>
            <a:pPr algn="ctr"/>
            <a:r>
              <a:rPr lang="en-US" altLang="zh-CN" dirty="0" smtClean="0"/>
              <a:t>f.</a:t>
            </a:r>
            <a:r>
              <a:rPr lang="zh-CN" altLang="en-US" dirty="0" smtClean="0"/>
              <a:t>完成加工</a:t>
            </a:r>
            <a:endParaRPr lang="zh-CN" altLang="en-US" dirty="0"/>
          </a:p>
        </p:txBody>
      </p:sp>
      <p:pic>
        <p:nvPicPr>
          <p:cNvPr id="2097214" name="Picture 2" descr="C:\Users\Administrator\Desktop\校徽.png"/>
          <p:cNvPicPr>
            <a:picLocks noChangeAspect="1" noChangeArrowheads="1"/>
          </p:cNvPicPr>
          <p:nvPr/>
        </p:nvPicPr>
        <p:blipFill>
          <a:blip r:embed="rId7"/>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78"/>
                                        </p:tgtEl>
                                        <p:attrNameLst>
                                          <p:attrName>style.visibility</p:attrName>
                                        </p:attrNameLst>
                                      </p:cBhvr>
                                      <p:to>
                                        <p:strVal val="visible"/>
                                      </p:to>
                                    </p:set>
                                    <p:animEffect transition="in" filter="wipe(left)">
                                      <p:cBhvr>
                                        <p:cTn id="7" dur="500"/>
                                        <p:tgtEl>
                                          <p:spTgt spid="104877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77"/>
                                        </p:tgtEl>
                                        <p:attrNameLst>
                                          <p:attrName>style.visibility</p:attrName>
                                        </p:attrNameLst>
                                      </p:cBhvr>
                                      <p:to>
                                        <p:strVal val="visible"/>
                                      </p:to>
                                    </p:set>
                                    <p:animEffect transition="in" filter="wipe(left)">
                                      <p:cBhvr>
                                        <p:cTn id="10" dur="500"/>
                                        <p:tgtEl>
                                          <p:spTgt spid="10487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77" grpId="0" bldLvl="0" animBg="1"/>
      <p:bldP spid="104877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16" name=""/>
        <p:cNvGrpSpPr/>
        <p:nvPr/>
      </p:nvGrpSpPr>
      <p:grpSpPr>
        <a:xfrm>
          <a:off x="0" y="0"/>
          <a:ext cx="0" cy="0"/>
          <a:chOff x="0" y="0"/>
          <a:chExt cx="0" cy="0"/>
        </a:xfrm>
      </p:grpSpPr>
      <p:sp>
        <p:nvSpPr>
          <p:cNvPr id="1048785" name="TextBox 23"/>
          <p:cNvSpPr txBox="1"/>
          <p:nvPr/>
        </p:nvSpPr>
        <p:spPr>
          <a:xfrm>
            <a:off x="4448315" y="324476"/>
            <a:ext cx="26250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a:solidFill>
                  <a:srgbClr val="1F3762"/>
                </a:solidFill>
                <a:cs typeface="+mn-ea"/>
                <a:sym typeface="+mn-lt"/>
              </a:rPr>
              <a:t>--2.</a:t>
            </a:r>
            <a:r>
              <a:rPr lang="zh-CN" altLang="en-US" sz="2800" dirty="0">
                <a:solidFill>
                  <a:srgbClr val="1F3762"/>
                </a:solidFill>
                <a:cs typeface="+mn-ea"/>
                <a:sym typeface="+mn-lt"/>
              </a:rPr>
              <a:t>成果与思考</a:t>
            </a:r>
            <a:endParaRPr lang="zh-CN" altLang="en-US" sz="2800" dirty="0">
              <a:solidFill>
                <a:srgbClr val="1F3762"/>
              </a:solidFill>
              <a:cs typeface="+mn-ea"/>
              <a:sym typeface="+mn-lt"/>
            </a:endParaRPr>
          </a:p>
        </p:txBody>
      </p:sp>
      <p:sp>
        <p:nvSpPr>
          <p:cNvPr id="1048786"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a:solidFill>
                  <a:srgbClr val="1F3762"/>
                </a:solidFill>
                <a:latin typeface="+mn-lt"/>
                <a:ea typeface="+mn-ea"/>
                <a:cs typeface="+mn-ea"/>
                <a:sym typeface="+mn-lt"/>
              </a:rPr>
              <a:t>实</a:t>
            </a:r>
            <a:r>
              <a:rPr lang="zh-CN" altLang="en-US" sz="4400" b="1" dirty="0" smtClean="0">
                <a:solidFill>
                  <a:srgbClr val="1F3762"/>
                </a:solidFill>
                <a:latin typeface="+mn-lt"/>
                <a:ea typeface="+mn-ea"/>
                <a:cs typeface="+mn-ea"/>
                <a:sym typeface="+mn-lt"/>
              </a:rPr>
              <a:t>操及总结</a:t>
            </a:r>
            <a:endParaRPr lang="zh-CN" altLang="en-US" sz="4400" b="1" dirty="0">
              <a:solidFill>
                <a:srgbClr val="1F3762"/>
              </a:solidFill>
              <a:latin typeface="+mn-lt"/>
              <a:ea typeface="+mn-ea"/>
              <a:cs typeface="+mn-ea"/>
              <a:sym typeface="+mn-lt"/>
            </a:endParaRPr>
          </a:p>
        </p:txBody>
      </p:sp>
      <p:sp>
        <p:nvSpPr>
          <p:cNvPr id="1048787" name="矩形 3"/>
          <p:cNvSpPr/>
          <p:nvPr/>
        </p:nvSpPr>
        <p:spPr>
          <a:xfrm>
            <a:off x="1097280" y="2345680"/>
            <a:ext cx="9326880" cy="2999740"/>
          </a:xfrm>
          <a:prstGeom prst="rect">
            <a:avLst/>
          </a:prstGeom>
        </p:spPr>
        <p:txBody>
          <a:bodyPr wrap="square">
            <a:spAutoFit/>
          </a:bodyPr>
          <a:p>
            <a:pPr indent="457200">
              <a:lnSpc>
                <a:spcPct val="150000"/>
              </a:lnSpc>
            </a:pPr>
            <a:r>
              <a:rPr lang="zh-CN" altLang="zh-CN" dirty="0">
                <a:solidFill>
                  <a:srgbClr val="1F3762"/>
                </a:solidFill>
                <a:cs typeface="+mn-ea"/>
              </a:rPr>
              <a:t>本毕业设计主要讲述了一般零件的基础工艺加工过程，在这</a:t>
            </a:r>
            <a:r>
              <a:rPr lang="zh-CN" altLang="zh-CN" dirty="0">
                <a:solidFill>
                  <a:srgbClr val="1F3762"/>
                </a:solidFill>
                <a:cs typeface="+mn-ea"/>
              </a:rPr>
              <a:t>次设计学习中，让我对数控加工的整个过程有了较为全面的了解。</a:t>
            </a:r>
            <a:endParaRPr lang="zh-CN" altLang="zh-CN" dirty="0">
              <a:solidFill>
                <a:srgbClr val="1F3762"/>
              </a:solidFill>
              <a:cs typeface="+mn-ea"/>
            </a:endParaRPr>
          </a:p>
          <a:p>
            <a:pPr indent="457200">
              <a:lnSpc>
                <a:spcPct val="150000"/>
              </a:lnSpc>
            </a:pPr>
            <a:r>
              <a:rPr lang="zh-CN" altLang="zh-CN" dirty="0">
                <a:solidFill>
                  <a:srgbClr val="1F3762"/>
                </a:solidFill>
                <a:cs typeface="+mn-ea"/>
              </a:rPr>
              <a:t>加工产品采用</a:t>
            </a:r>
            <a:r>
              <a:rPr lang="zh-CN" altLang="en-US" dirty="0" smtClean="0">
                <a:solidFill>
                  <a:srgbClr val="1F3762"/>
                </a:solidFill>
                <a:cs typeface="+mn-ea"/>
                <a:sym typeface="+mn-lt"/>
              </a:rPr>
              <a:t>Siemens NX</a:t>
            </a:r>
            <a:r>
              <a:rPr lang="zh-CN" altLang="zh-CN" dirty="0">
                <a:solidFill>
                  <a:srgbClr val="1F3762"/>
                </a:solidFill>
                <a:cs typeface="+mn-ea"/>
              </a:rPr>
              <a:t>软件绘图以及生成刀路、进行产品的工艺分析、创建合适后处理器生成G代码程序以及VERICUT仿真加工和试加工，都是这三年来学的人门数控铣加工产品的步骤。通过此次的加工即可以重新温习以前学过的加工知识点，又可以巩固好加工知识。但是由于以前学过的加工知识不牢固，此次加工产品出现了几个错误的方法，不过在指导教师纠正下和同学们的帮助都</a:t>
            </a:r>
            <a:r>
              <a:rPr lang="zh-CN" altLang="zh-CN" dirty="0">
                <a:solidFill>
                  <a:srgbClr val="1F3762"/>
                </a:solidFill>
                <a:cs typeface="+mn-ea"/>
              </a:rPr>
              <a:t>一一改正过来。</a:t>
            </a:r>
            <a:endParaRPr lang="zh-CN" altLang="zh-CN" dirty="0">
              <a:solidFill>
                <a:srgbClr val="1F3762"/>
              </a:solidFill>
              <a:cs typeface="+mn-ea"/>
            </a:endParaRPr>
          </a:p>
        </p:txBody>
      </p:sp>
      <p:sp>
        <p:nvSpPr>
          <p:cNvPr id="1048788" name="TextBox 4"/>
          <p:cNvSpPr txBox="1"/>
          <p:nvPr/>
        </p:nvSpPr>
        <p:spPr>
          <a:xfrm>
            <a:off x="5021580" y="1310640"/>
            <a:ext cx="1478280" cy="584775"/>
          </a:xfrm>
          <a:prstGeom prst="rect">
            <a:avLst/>
          </a:prstGeom>
          <a:noFill/>
        </p:spPr>
        <p:txBody>
          <a:bodyPr wrap="square" rtlCol="0">
            <a:spAutoFit/>
          </a:bodyPr>
          <a:p>
            <a:pPr algn="ctr"/>
            <a:r>
              <a:rPr lang="zh-CN" altLang="en-US" sz="3200" b="1" dirty="0">
                <a:solidFill>
                  <a:srgbClr val="1F3762"/>
                </a:solidFill>
                <a:latin typeface="字体视界-NWE粗楷体" panose="02000500000000000000" pitchFamily="2" charset="-122"/>
                <a:ea typeface="字体视界-NWE粗楷体" panose="02000500000000000000" pitchFamily="2" charset="-122"/>
                <a:cs typeface="+mn-ea"/>
              </a:rPr>
              <a:t>总结</a:t>
            </a:r>
            <a:endParaRPr lang="zh-CN" altLang="en-US" sz="3200" b="1" dirty="0">
              <a:solidFill>
                <a:srgbClr val="1F3762"/>
              </a:solidFill>
              <a:latin typeface="字体视界-NWE粗楷体" panose="02000500000000000000" pitchFamily="2" charset="-122"/>
              <a:ea typeface="字体视界-NWE粗楷体" panose="02000500000000000000" pitchFamily="2" charset="-122"/>
              <a:cs typeface="+mn-ea"/>
            </a:endParaRPr>
          </a:p>
        </p:txBody>
      </p:sp>
      <p:pic>
        <p:nvPicPr>
          <p:cNvPr id="2097215"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86"/>
                                        </p:tgtEl>
                                        <p:attrNameLst>
                                          <p:attrName>style.visibility</p:attrName>
                                        </p:attrNameLst>
                                      </p:cBhvr>
                                      <p:to>
                                        <p:strVal val="visible"/>
                                      </p:to>
                                    </p:set>
                                    <p:animEffect transition="in" filter="wipe(left)">
                                      <p:cBhvr>
                                        <p:cTn id="7" dur="500"/>
                                        <p:tgtEl>
                                          <p:spTgt spid="104878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85"/>
                                        </p:tgtEl>
                                        <p:attrNameLst>
                                          <p:attrName>style.visibility</p:attrName>
                                        </p:attrNameLst>
                                      </p:cBhvr>
                                      <p:to>
                                        <p:strVal val="visible"/>
                                      </p:to>
                                    </p:set>
                                    <p:animEffect transition="in" filter="wipe(left)">
                                      <p:cBhvr>
                                        <p:cTn id="10" dur="500"/>
                                        <p:tgtEl>
                                          <p:spTgt spid="10487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85" grpId="0" bldLvl="0" animBg="1"/>
      <p:bldP spid="104878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17" name=""/>
        <p:cNvGrpSpPr/>
        <p:nvPr/>
      </p:nvGrpSpPr>
      <p:grpSpPr>
        <a:xfrm>
          <a:off x="0" y="0"/>
          <a:ext cx="0" cy="0"/>
          <a:chOff x="0" y="0"/>
          <a:chExt cx="0" cy="0"/>
        </a:xfrm>
      </p:grpSpPr>
      <p:grpSp>
        <p:nvGrpSpPr>
          <p:cNvPr id="118" name="组合 22"/>
          <p:cNvGrpSpPr/>
          <p:nvPr/>
        </p:nvGrpSpPr>
        <p:grpSpPr>
          <a:xfrm>
            <a:off x="4" y="969100"/>
            <a:ext cx="12191996" cy="1794132"/>
            <a:chOff x="4" y="977295"/>
            <a:chExt cx="12191996" cy="1794132"/>
          </a:xfrm>
        </p:grpSpPr>
        <p:sp>
          <p:nvSpPr>
            <p:cNvPr id="1048789"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119" name="组合 24"/>
            <p:cNvGrpSpPr/>
            <p:nvPr/>
          </p:nvGrpSpPr>
          <p:grpSpPr>
            <a:xfrm>
              <a:off x="4" y="2268060"/>
              <a:ext cx="12191996" cy="5240"/>
              <a:chOff x="4" y="2268060"/>
              <a:chExt cx="12191996" cy="5240"/>
            </a:xfrm>
          </p:grpSpPr>
          <p:cxnSp>
            <p:nvCxnSpPr>
              <p:cNvPr id="3145749"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50"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790" name="矩形 1"/>
          <p:cNvSpPr>
            <a:spLocks noChangeArrowheads="1"/>
          </p:cNvSpPr>
          <p:nvPr/>
        </p:nvSpPr>
        <p:spPr bwMode="auto">
          <a:xfrm>
            <a:off x="3504565" y="3328035"/>
            <a:ext cx="5452110" cy="1122680"/>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66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Ⅵ</a:t>
            </a:r>
            <a:r>
              <a:rPr lang="zh-CN" altLang="en-US" sz="6600" b="1" dirty="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参考文献</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791" name="TextBox 23"/>
          <p:cNvSpPr txBox="1"/>
          <p:nvPr/>
        </p:nvSpPr>
        <p:spPr>
          <a:xfrm>
            <a:off x="5258755" y="4966441"/>
            <a:ext cx="1405890" cy="374650"/>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0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zh-CN" altLang="en-US" sz="20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参考文献</a:t>
            </a:r>
            <a:endParaRPr lang="zh-CN" altLang="en-US" sz="20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216" name="Picture 2" descr="C:\Users\Administrator\Desktop\校徽.png"/>
          <p:cNvPicPr>
            <a:picLocks noChangeAspect="1" noChangeArrowheads="1"/>
          </p:cNvPicPr>
          <p:nvPr/>
        </p:nvPicPr>
        <p:blipFill>
          <a:blip r:embed="rId1"/>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8"/>
                                        </p:tgtEl>
                                        <p:attrNameLst>
                                          <p:attrName>style.visibility</p:attrName>
                                        </p:attrNameLst>
                                      </p:cBhvr>
                                      <p:to>
                                        <p:strVal val="visible"/>
                                      </p:to>
                                    </p:set>
                                    <p:anim calcmode="lin" valueType="num">
                                      <p:cBhvr>
                                        <p:cTn id="7" dur="500" fill="hold"/>
                                        <p:tgtEl>
                                          <p:spTgt spid="118"/>
                                        </p:tgtEl>
                                        <p:attrNameLst>
                                          <p:attrName>ppt_w</p:attrName>
                                        </p:attrNameLst>
                                      </p:cBhvr>
                                      <p:tavLst>
                                        <p:tav tm="0">
                                          <p:val>
                                            <p:fltVal val="0.0"/>
                                          </p:val>
                                        </p:tav>
                                        <p:tav tm="100000">
                                          <p:val>
                                            <p:strVal val="#ppt_w"/>
                                          </p:val>
                                        </p:tav>
                                      </p:tavLst>
                                    </p:anim>
                                    <p:anim calcmode="lin" valueType="num">
                                      <p:cBhvr>
                                        <p:cTn id="8" dur="500" fill="hold"/>
                                        <p:tgtEl>
                                          <p:spTgt spid="118"/>
                                        </p:tgtEl>
                                        <p:attrNameLst>
                                          <p:attrName>ppt_h</p:attrName>
                                        </p:attrNameLst>
                                      </p:cBhvr>
                                      <p:tavLst>
                                        <p:tav tm="0">
                                          <p:val>
                                            <p:fltVal val="0.0"/>
                                          </p:val>
                                        </p:tav>
                                        <p:tav tm="100000">
                                          <p:val>
                                            <p:strVal val="#ppt_h"/>
                                          </p:val>
                                        </p:tav>
                                      </p:tavLst>
                                    </p:anim>
                                    <p:animEffect transition="in" filter="fade">
                                      <p:cBhvr>
                                        <p:cTn id="9" dur="500"/>
                                        <p:tgtEl>
                                          <p:spTgt spid="118"/>
                                        </p:tgtEl>
                                      </p:cBhvr>
                                    </p:animEffect>
                                  </p:childTnLst>
                                </p:cTn>
                              </p:par>
                              <p:par>
                                <p:cTn id="10" presetID="16" presetClass="entr" presetSubtype="21" fill="hold" grpId="0" nodeType="withEffect">
                                  <p:stCondLst>
                                    <p:cond delay="500"/>
                                  </p:stCondLst>
                                  <p:childTnLst>
                                    <p:set>
                                      <p:cBhvr>
                                        <p:cTn id="11" dur="1" fill="hold">
                                          <p:stCondLst>
                                            <p:cond delay="0"/>
                                          </p:stCondLst>
                                        </p:cTn>
                                        <p:tgtEl>
                                          <p:spTgt spid="1048790"/>
                                        </p:tgtEl>
                                        <p:attrNameLst>
                                          <p:attrName>style.visibility</p:attrName>
                                        </p:attrNameLst>
                                      </p:cBhvr>
                                      <p:to>
                                        <p:strVal val="visible"/>
                                      </p:to>
                                    </p:set>
                                    <p:animEffect transition="in" filter="barn(inVertical)">
                                      <p:cBhvr>
                                        <p:cTn id="12" dur="500"/>
                                        <p:tgtEl>
                                          <p:spTgt spid="1048790"/>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048791"/>
                                        </p:tgtEl>
                                        <p:attrNameLst>
                                          <p:attrName>style.visibility</p:attrName>
                                        </p:attrNameLst>
                                      </p:cBhvr>
                                      <p:to>
                                        <p:strVal val="visible"/>
                                      </p:to>
                                    </p:set>
                                    <p:animEffect transition="in" filter="fade">
                                      <p:cBhvr>
                                        <p:cTn id="16" dur="500"/>
                                        <p:tgtEl>
                                          <p:spTgt spid="10487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90" grpId="0"/>
      <p:bldP spid="104879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20" name=""/>
        <p:cNvGrpSpPr/>
        <p:nvPr/>
      </p:nvGrpSpPr>
      <p:grpSpPr>
        <a:xfrm>
          <a:off x="0" y="0"/>
          <a:ext cx="0" cy="0"/>
          <a:chOff x="0" y="0"/>
          <a:chExt cx="0" cy="0"/>
        </a:xfrm>
      </p:grpSpPr>
      <p:sp>
        <p:nvSpPr>
          <p:cNvPr id="1048792" name="TextBox 23"/>
          <p:cNvSpPr txBox="1"/>
          <p:nvPr/>
        </p:nvSpPr>
        <p:spPr>
          <a:xfrm>
            <a:off x="4173360" y="323206"/>
            <a:ext cx="1924243" cy="500135"/>
          </a:xfrm>
          <a:prstGeom prst="rect">
            <a:avLst/>
          </a:prstGeom>
          <a:noFill/>
        </p:spPr>
        <p:txBody>
          <a:bodyPr wrap="none" lIns="68579" tIns="34289" rIns="68579" bIns="34289" rtlCol="0">
            <a:spAutoFit/>
          </a:bodyPr>
          <a:p>
            <a:r>
              <a:rPr lang="en-US" altLang="zh-CN" sz="2800" dirty="0">
                <a:solidFill>
                  <a:srgbClr val="1F3762"/>
                </a:solidFill>
                <a:cs typeface="+mn-ea"/>
                <a:sym typeface="+mn-lt"/>
              </a:rPr>
              <a:t>--</a:t>
            </a:r>
            <a:r>
              <a:rPr lang="zh-CN" altLang="en-US" sz="2800" dirty="0">
                <a:solidFill>
                  <a:srgbClr val="1F3762"/>
                </a:solidFill>
                <a:cs typeface="+mn-ea"/>
                <a:sym typeface="+mn-lt"/>
              </a:rPr>
              <a:t>参考文献</a:t>
            </a:r>
            <a:endParaRPr lang="zh-CN" altLang="en-US" sz="2800" dirty="0">
              <a:solidFill>
                <a:srgbClr val="1F3762"/>
              </a:solidFill>
              <a:cs typeface="+mn-ea"/>
              <a:sym typeface="+mn-lt"/>
            </a:endParaRPr>
          </a:p>
        </p:txBody>
      </p:sp>
      <p:sp>
        <p:nvSpPr>
          <p:cNvPr id="1048793"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a:solidFill>
                  <a:srgbClr val="1F3762"/>
                </a:solidFill>
                <a:latin typeface="+mn-lt"/>
                <a:ea typeface="+mn-ea"/>
                <a:cs typeface="+mn-ea"/>
                <a:sym typeface="+mn-lt"/>
              </a:rPr>
              <a:t>参考文献</a:t>
            </a:r>
            <a:endParaRPr lang="zh-CN" altLang="en-US" sz="4400" b="1" dirty="0">
              <a:solidFill>
                <a:srgbClr val="1F3762"/>
              </a:solidFill>
              <a:latin typeface="+mn-lt"/>
              <a:ea typeface="+mn-ea"/>
              <a:cs typeface="+mn-ea"/>
              <a:sym typeface="+mn-lt"/>
            </a:endParaRPr>
          </a:p>
        </p:txBody>
      </p:sp>
      <p:sp>
        <p:nvSpPr>
          <p:cNvPr id="1048794" name="Oval 34"/>
          <p:cNvSpPr/>
          <p:nvPr/>
        </p:nvSpPr>
        <p:spPr>
          <a:xfrm flipH="1">
            <a:off x="681563" y="2158522"/>
            <a:ext cx="3415790" cy="3415776"/>
          </a:xfrm>
          <a:prstGeom prst="ellipse">
            <a:avLst/>
          </a:prstGeom>
          <a:blipFill dpi="0" rotWithShape="1">
            <a:blip r:embed="rId1"/>
            <a:srcRect/>
            <a:stretch>
              <a:fillRect l="-4169" r="-4586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endParaRPr lang="en-GB" sz="1600" dirty="0">
              <a:cs typeface="+mn-ea"/>
              <a:sym typeface="+mn-lt"/>
            </a:endParaRPr>
          </a:p>
        </p:txBody>
      </p:sp>
      <p:sp>
        <p:nvSpPr>
          <p:cNvPr id="1048795" name="Oval 34"/>
          <p:cNvSpPr/>
          <p:nvPr/>
        </p:nvSpPr>
        <p:spPr>
          <a:xfrm>
            <a:off x="5628547" y="1950044"/>
            <a:ext cx="518034" cy="518032"/>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GB" sz="1600" dirty="0">
                <a:cs typeface="+mn-ea"/>
                <a:sym typeface="+mn-lt"/>
              </a:rPr>
              <a:t>01</a:t>
            </a:r>
            <a:endParaRPr lang="en-GB" sz="1600" dirty="0">
              <a:cs typeface="+mn-ea"/>
              <a:sym typeface="+mn-lt"/>
            </a:endParaRPr>
          </a:p>
        </p:txBody>
      </p:sp>
      <p:grpSp>
        <p:nvGrpSpPr>
          <p:cNvPr id="121" name="Group 7"/>
          <p:cNvGrpSpPr/>
          <p:nvPr/>
        </p:nvGrpSpPr>
        <p:grpSpPr>
          <a:xfrm>
            <a:off x="6269355" y="2070735"/>
            <a:ext cx="5240655" cy="723900"/>
            <a:chOff x="-1375411" y="1708939"/>
            <a:chExt cx="7883857" cy="567546"/>
          </a:xfrm>
        </p:grpSpPr>
        <p:sp>
          <p:nvSpPr>
            <p:cNvPr id="1048796" name="TextBox 53"/>
            <p:cNvSpPr txBox="1"/>
            <p:nvPr/>
          </p:nvSpPr>
          <p:spPr>
            <a:xfrm>
              <a:off x="-1375411" y="1708939"/>
              <a:ext cx="7883857" cy="434123"/>
            </a:xfrm>
            <a:prstGeom prst="rect">
              <a:avLst/>
            </a:prstGeom>
            <a:noFill/>
          </p:spPr>
          <p:txBody>
            <a:bodyPr wrap="square" lIns="0" tIns="0" rIns="0" bIns="0" rtlCol="0">
              <a:spAutoFit/>
            </a:bodyPr>
            <a:p>
              <a:pPr algn="l"/>
              <a:r>
                <a:rPr dirty="0">
                  <a:solidFill>
                    <a:srgbClr val="1F3762"/>
                  </a:solidFill>
                  <a:cs typeface="+mn-ea"/>
                  <a:sym typeface="+mn-lt"/>
                </a:rPr>
                <a:t>廖璘志等.UG NX8数控编程基本功特训[M].北京：电子工业出版社，2012.</a:t>
              </a:r>
              <a:endParaRPr dirty="0">
                <a:solidFill>
                  <a:srgbClr val="1F3762"/>
                </a:solidFill>
                <a:cs typeface="+mn-ea"/>
                <a:sym typeface="+mn-lt"/>
              </a:endParaRPr>
            </a:p>
          </p:txBody>
        </p:sp>
        <p:sp>
          <p:nvSpPr>
            <p:cNvPr id="1048797" name="Rectangle 54"/>
            <p:cNvSpPr/>
            <p:nvPr/>
          </p:nvSpPr>
          <p:spPr>
            <a:xfrm>
              <a:off x="-1251743" y="2030740"/>
              <a:ext cx="2381024" cy="245745"/>
            </a:xfrm>
            <a:prstGeom prst="rect">
              <a:avLst/>
            </a:prstGeom>
          </p:spPr>
          <p:txBody>
            <a:bodyPr wrap="square" lIns="0" tIns="0" rIns="0" bIns="0">
              <a:spAutoFit/>
            </a:bodyPr>
            <a:p>
              <a:endParaRPr lang="en-US" altLang="zh-CN" sz="1600" dirty="0">
                <a:solidFill>
                  <a:srgbClr val="1F3762"/>
                </a:solidFill>
                <a:cs typeface="+mn-ea"/>
                <a:sym typeface="+mn-lt"/>
              </a:endParaRPr>
            </a:p>
          </p:txBody>
        </p:sp>
      </p:grpSp>
      <p:sp>
        <p:nvSpPr>
          <p:cNvPr id="1048798" name="Oval 34"/>
          <p:cNvSpPr/>
          <p:nvPr/>
        </p:nvSpPr>
        <p:spPr>
          <a:xfrm>
            <a:off x="5611652" y="2993090"/>
            <a:ext cx="518034" cy="518032"/>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GB" sz="1600" dirty="0">
                <a:cs typeface="+mn-ea"/>
                <a:sym typeface="+mn-lt"/>
              </a:rPr>
              <a:t>02</a:t>
            </a:r>
            <a:endParaRPr lang="en-GB" sz="1600" dirty="0">
              <a:cs typeface="+mn-ea"/>
              <a:sym typeface="+mn-lt"/>
            </a:endParaRPr>
          </a:p>
        </p:txBody>
      </p:sp>
      <p:grpSp>
        <p:nvGrpSpPr>
          <p:cNvPr id="122" name="Group 7"/>
          <p:cNvGrpSpPr/>
          <p:nvPr/>
        </p:nvGrpSpPr>
        <p:grpSpPr>
          <a:xfrm>
            <a:off x="6269164" y="3128995"/>
            <a:ext cx="4969510" cy="588139"/>
            <a:chOff x="-1375410" y="1708939"/>
            <a:chExt cx="5040773" cy="588139"/>
          </a:xfrm>
        </p:grpSpPr>
        <p:sp>
          <p:nvSpPr>
            <p:cNvPr id="1048799" name="TextBox 53"/>
            <p:cNvSpPr txBox="1"/>
            <p:nvPr/>
          </p:nvSpPr>
          <p:spPr>
            <a:xfrm>
              <a:off x="-1375410" y="1708939"/>
              <a:ext cx="5040773" cy="553720"/>
            </a:xfrm>
            <a:prstGeom prst="rect">
              <a:avLst/>
            </a:prstGeom>
            <a:noFill/>
          </p:spPr>
          <p:txBody>
            <a:bodyPr wrap="square" lIns="0" tIns="0" rIns="0" bIns="0" rtlCol="0">
              <a:spAutoFit/>
            </a:bodyPr>
            <a:p>
              <a:pPr algn="l"/>
              <a:r>
                <a:rPr dirty="0" smtClean="0">
                  <a:solidFill>
                    <a:srgbClr val="1F3762"/>
                  </a:solidFill>
                  <a:cs typeface="+mn-ea"/>
                  <a:sym typeface="+mn-lt"/>
                </a:rPr>
                <a:t>王志平.数控加工编程与操作[M].北京：高等教育出版社，2005.</a:t>
              </a:r>
              <a:endParaRPr dirty="0" smtClean="0">
                <a:solidFill>
                  <a:srgbClr val="1F3762"/>
                </a:solidFill>
                <a:cs typeface="+mn-ea"/>
                <a:sym typeface="+mn-lt"/>
              </a:endParaRPr>
            </a:p>
          </p:txBody>
        </p:sp>
        <p:sp>
          <p:nvSpPr>
            <p:cNvPr id="1048800" name="Rectangle 54"/>
            <p:cNvSpPr/>
            <p:nvPr/>
          </p:nvSpPr>
          <p:spPr>
            <a:xfrm>
              <a:off x="-1251743" y="2051333"/>
              <a:ext cx="2381025" cy="245745"/>
            </a:xfrm>
            <a:prstGeom prst="rect">
              <a:avLst/>
            </a:prstGeom>
          </p:spPr>
          <p:txBody>
            <a:bodyPr wrap="square" lIns="0" tIns="0" rIns="0" bIns="0">
              <a:spAutoFit/>
            </a:bodyPr>
            <a:p>
              <a:endParaRPr lang="en-US" altLang="zh-CN" sz="1600" dirty="0">
                <a:solidFill>
                  <a:srgbClr val="1F3762"/>
                </a:solidFill>
                <a:cs typeface="+mn-ea"/>
                <a:sym typeface="+mn-lt"/>
              </a:endParaRPr>
            </a:p>
          </p:txBody>
        </p:sp>
      </p:grpSp>
      <p:sp>
        <p:nvSpPr>
          <p:cNvPr id="1048801" name="Oval 34"/>
          <p:cNvSpPr/>
          <p:nvPr/>
        </p:nvSpPr>
        <p:spPr>
          <a:xfrm>
            <a:off x="5672612" y="4197880"/>
            <a:ext cx="518034" cy="518032"/>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GB" sz="1600" dirty="0">
                <a:cs typeface="+mn-ea"/>
                <a:sym typeface="+mn-lt"/>
              </a:rPr>
              <a:t>03</a:t>
            </a:r>
            <a:endParaRPr lang="en-GB" sz="1600" dirty="0">
              <a:cs typeface="+mn-ea"/>
              <a:sym typeface="+mn-lt"/>
            </a:endParaRPr>
          </a:p>
        </p:txBody>
      </p:sp>
      <p:grpSp>
        <p:nvGrpSpPr>
          <p:cNvPr id="123" name="Group 7"/>
          <p:cNvGrpSpPr/>
          <p:nvPr/>
        </p:nvGrpSpPr>
        <p:grpSpPr>
          <a:xfrm>
            <a:off x="6269164" y="4307422"/>
            <a:ext cx="5466715" cy="654235"/>
            <a:chOff x="-1375410" y="1708939"/>
            <a:chExt cx="5545107" cy="654235"/>
          </a:xfrm>
        </p:grpSpPr>
        <p:sp>
          <p:nvSpPr>
            <p:cNvPr id="1048802" name="TextBox 53"/>
            <p:cNvSpPr txBox="1"/>
            <p:nvPr/>
          </p:nvSpPr>
          <p:spPr>
            <a:xfrm>
              <a:off x="-1375410" y="1708939"/>
              <a:ext cx="5545107" cy="553720"/>
            </a:xfrm>
            <a:prstGeom prst="rect">
              <a:avLst/>
            </a:prstGeom>
            <a:noFill/>
          </p:spPr>
          <p:txBody>
            <a:bodyPr wrap="square" lIns="0" tIns="0" rIns="0" bIns="0" rtlCol="0">
              <a:spAutoFit/>
            </a:bodyPr>
            <a:p>
              <a:pPr algn="l"/>
              <a:r>
                <a:rPr dirty="0" smtClean="0">
                  <a:solidFill>
                    <a:srgbClr val="1F3762"/>
                  </a:solidFill>
                  <a:cs typeface="+mn-ea"/>
                  <a:sym typeface="+mn-lt"/>
                </a:rPr>
                <a:t>张晓光.数控编程软件的后处理技术[J].辽宁师专学报(自然科学版),2010,12(03):88-90.</a:t>
              </a:r>
              <a:endParaRPr dirty="0" smtClean="0">
                <a:solidFill>
                  <a:srgbClr val="1F3762"/>
                </a:solidFill>
                <a:cs typeface="+mn-ea"/>
                <a:sym typeface="+mn-lt"/>
              </a:endParaRPr>
            </a:p>
          </p:txBody>
        </p:sp>
        <p:sp>
          <p:nvSpPr>
            <p:cNvPr id="1048803" name="Rectangle 54"/>
            <p:cNvSpPr/>
            <p:nvPr/>
          </p:nvSpPr>
          <p:spPr>
            <a:xfrm>
              <a:off x="-1251742" y="2117429"/>
              <a:ext cx="2381025" cy="245745"/>
            </a:xfrm>
            <a:prstGeom prst="rect">
              <a:avLst/>
            </a:prstGeom>
          </p:spPr>
          <p:txBody>
            <a:bodyPr wrap="square" lIns="0" tIns="0" rIns="0" bIns="0">
              <a:spAutoFit/>
            </a:bodyPr>
            <a:p>
              <a:endParaRPr lang="en-US" altLang="zh-CN" sz="1600" dirty="0">
                <a:solidFill>
                  <a:srgbClr val="1F3762"/>
                </a:solidFill>
                <a:cs typeface="+mn-ea"/>
                <a:sym typeface="+mn-lt"/>
              </a:endParaRPr>
            </a:p>
          </p:txBody>
        </p:sp>
      </p:grpSp>
      <p:sp>
        <p:nvSpPr>
          <p:cNvPr id="1048804" name="Oval 34"/>
          <p:cNvSpPr/>
          <p:nvPr/>
        </p:nvSpPr>
        <p:spPr>
          <a:xfrm>
            <a:off x="5579569" y="5264744"/>
            <a:ext cx="518034" cy="518032"/>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r>
              <a:rPr lang="en-GB" sz="1600" dirty="0">
                <a:cs typeface="+mn-ea"/>
                <a:sym typeface="+mn-lt"/>
              </a:rPr>
              <a:t>04</a:t>
            </a:r>
            <a:endParaRPr lang="en-GB" sz="1600" dirty="0">
              <a:cs typeface="+mn-ea"/>
              <a:sym typeface="+mn-lt"/>
            </a:endParaRPr>
          </a:p>
        </p:txBody>
      </p:sp>
      <p:grpSp>
        <p:nvGrpSpPr>
          <p:cNvPr id="124" name="Group 7"/>
          <p:cNvGrpSpPr/>
          <p:nvPr/>
        </p:nvGrpSpPr>
        <p:grpSpPr>
          <a:xfrm>
            <a:off x="6269164" y="5385259"/>
            <a:ext cx="5467350" cy="643262"/>
            <a:chOff x="-1375410" y="1708939"/>
            <a:chExt cx="5545751" cy="643262"/>
          </a:xfrm>
        </p:grpSpPr>
        <p:sp>
          <p:nvSpPr>
            <p:cNvPr id="1048805" name="TextBox 53"/>
            <p:cNvSpPr txBox="1"/>
            <p:nvPr/>
          </p:nvSpPr>
          <p:spPr>
            <a:xfrm>
              <a:off x="-1375410" y="1708939"/>
              <a:ext cx="5545751" cy="553720"/>
            </a:xfrm>
            <a:prstGeom prst="rect">
              <a:avLst/>
            </a:prstGeom>
            <a:noFill/>
          </p:spPr>
          <p:txBody>
            <a:bodyPr wrap="square" lIns="0" tIns="0" rIns="0" bIns="0" rtlCol="0">
              <a:spAutoFit/>
            </a:bodyPr>
            <a:p>
              <a:pPr algn="l"/>
              <a:r>
                <a:rPr dirty="0">
                  <a:solidFill>
                    <a:srgbClr val="1F3762"/>
                  </a:solidFill>
                  <a:cs typeface="+mn-ea"/>
                  <a:sym typeface="+mn-lt"/>
                </a:rPr>
                <a:t>唐志涛.虚拟数控加工过程仿真技术[J].机械制造与自动化，2005（03）：21-22.</a:t>
              </a:r>
              <a:endParaRPr dirty="0">
                <a:solidFill>
                  <a:srgbClr val="1F3762"/>
                </a:solidFill>
                <a:cs typeface="+mn-ea"/>
                <a:sym typeface="+mn-lt"/>
              </a:endParaRPr>
            </a:p>
          </p:txBody>
        </p:sp>
        <p:sp>
          <p:nvSpPr>
            <p:cNvPr id="1048806" name="Rectangle 54"/>
            <p:cNvSpPr/>
            <p:nvPr/>
          </p:nvSpPr>
          <p:spPr>
            <a:xfrm>
              <a:off x="-1251743" y="2106456"/>
              <a:ext cx="2381024" cy="245745"/>
            </a:xfrm>
            <a:prstGeom prst="rect">
              <a:avLst/>
            </a:prstGeom>
          </p:spPr>
          <p:txBody>
            <a:bodyPr wrap="square" lIns="0" tIns="0" rIns="0" bIns="0">
              <a:spAutoFit/>
            </a:bodyPr>
            <a:p>
              <a:endParaRPr lang="en-US" altLang="zh-CN" sz="1600" dirty="0">
                <a:solidFill>
                  <a:srgbClr val="1F3762"/>
                </a:solidFill>
                <a:cs typeface="+mn-ea"/>
                <a:sym typeface="+mn-lt"/>
              </a:endParaRPr>
            </a:p>
          </p:txBody>
        </p:sp>
      </p:grpSp>
      <p:sp>
        <p:nvSpPr>
          <p:cNvPr id="1048807" name="Oval 34"/>
          <p:cNvSpPr/>
          <p:nvPr/>
        </p:nvSpPr>
        <p:spPr>
          <a:xfrm>
            <a:off x="2958149" y="3122663"/>
            <a:ext cx="1487500" cy="1487494"/>
          </a:xfrm>
          <a:prstGeom prst="ellipse">
            <a:avLst/>
          </a:prstGeom>
          <a:solidFill>
            <a:srgbClr val="1F376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p>
            <a:pPr algn="ctr"/>
            <a:endParaRPr lang="en-GB" sz="1600" dirty="0">
              <a:cs typeface="+mn-ea"/>
              <a:sym typeface="+mn-lt"/>
            </a:endParaRPr>
          </a:p>
        </p:txBody>
      </p:sp>
      <p:sp>
        <p:nvSpPr>
          <p:cNvPr id="1048808" name="Freeform 12"/>
          <p:cNvSpPr/>
          <p:nvPr/>
        </p:nvSpPr>
        <p:spPr bwMode="auto">
          <a:xfrm>
            <a:off x="3339748" y="3627983"/>
            <a:ext cx="724302" cy="476854"/>
          </a:xfrm>
          <a:custGeom>
            <a:avLst/>
            <a:gdLst>
              <a:gd name="T0" fmla="*/ 64 w 148"/>
              <a:gd name="T1" fmla="*/ 121 h 128"/>
              <a:gd name="T2" fmla="*/ 64 w 148"/>
              <a:gd name="T3" fmla="*/ 123 h 128"/>
              <a:gd name="T4" fmla="*/ 74 w 148"/>
              <a:gd name="T5" fmla="*/ 128 h 128"/>
              <a:gd name="T6" fmla="*/ 83 w 148"/>
              <a:gd name="T7" fmla="*/ 123 h 128"/>
              <a:gd name="T8" fmla="*/ 83 w 148"/>
              <a:gd name="T9" fmla="*/ 121 h 128"/>
              <a:gd name="T10" fmla="*/ 93 w 148"/>
              <a:gd name="T11" fmla="*/ 118 h 128"/>
              <a:gd name="T12" fmla="*/ 148 w 148"/>
              <a:gd name="T13" fmla="*/ 123 h 128"/>
              <a:gd name="T14" fmla="*/ 148 w 148"/>
              <a:gd name="T15" fmla="*/ 24 h 128"/>
              <a:gd name="T16" fmla="*/ 139 w 148"/>
              <a:gd name="T17" fmla="*/ 23 h 128"/>
              <a:gd name="T18" fmla="*/ 139 w 148"/>
              <a:gd name="T19" fmla="*/ 109 h 128"/>
              <a:gd name="T20" fmla="*/ 94 w 148"/>
              <a:gd name="T21" fmla="*/ 104 h 128"/>
              <a:gd name="T22" fmla="*/ 77 w 148"/>
              <a:gd name="T23" fmla="*/ 119 h 128"/>
              <a:gd name="T24" fmla="*/ 75 w 148"/>
              <a:gd name="T25" fmla="*/ 118 h 128"/>
              <a:gd name="T26" fmla="*/ 89 w 148"/>
              <a:gd name="T27" fmla="*/ 99 h 128"/>
              <a:gd name="T28" fmla="*/ 131 w 148"/>
              <a:gd name="T29" fmla="*/ 96 h 128"/>
              <a:gd name="T30" fmla="*/ 131 w 148"/>
              <a:gd name="T31" fmla="*/ 0 h 128"/>
              <a:gd name="T32" fmla="*/ 111 w 148"/>
              <a:gd name="T33" fmla="*/ 5 h 128"/>
              <a:gd name="T34" fmla="*/ 111 w 148"/>
              <a:gd name="T35" fmla="*/ 76 h 128"/>
              <a:gd name="T36" fmla="*/ 100 w 148"/>
              <a:gd name="T37" fmla="*/ 70 h 128"/>
              <a:gd name="T38" fmla="*/ 90 w 148"/>
              <a:gd name="T39" fmla="*/ 83 h 128"/>
              <a:gd name="T40" fmla="*/ 90 w 148"/>
              <a:gd name="T41" fmla="*/ 11 h 128"/>
              <a:gd name="T42" fmla="*/ 90 w 148"/>
              <a:gd name="T43" fmla="*/ 12 h 128"/>
              <a:gd name="T44" fmla="*/ 74 w 148"/>
              <a:gd name="T45" fmla="*/ 26 h 128"/>
              <a:gd name="T46" fmla="*/ 57 w 148"/>
              <a:gd name="T47" fmla="*/ 12 h 128"/>
              <a:gd name="T48" fmla="*/ 16 w 148"/>
              <a:gd name="T49" fmla="*/ 0 h 128"/>
              <a:gd name="T50" fmla="*/ 16 w 148"/>
              <a:gd name="T51" fmla="*/ 96 h 128"/>
              <a:gd name="T52" fmla="*/ 57 w 148"/>
              <a:gd name="T53" fmla="*/ 99 h 128"/>
              <a:gd name="T54" fmla="*/ 72 w 148"/>
              <a:gd name="T55" fmla="*/ 118 h 128"/>
              <a:gd name="T56" fmla="*/ 70 w 148"/>
              <a:gd name="T57" fmla="*/ 119 h 128"/>
              <a:gd name="T58" fmla="*/ 53 w 148"/>
              <a:gd name="T59" fmla="*/ 104 h 128"/>
              <a:gd name="T60" fmla="*/ 8 w 148"/>
              <a:gd name="T61" fmla="*/ 109 h 128"/>
              <a:gd name="T62" fmla="*/ 8 w 148"/>
              <a:gd name="T63" fmla="*/ 23 h 128"/>
              <a:gd name="T64" fmla="*/ 0 w 148"/>
              <a:gd name="T65" fmla="*/ 24 h 128"/>
              <a:gd name="T66" fmla="*/ 0 w 148"/>
              <a:gd name="T67" fmla="*/ 123 h 128"/>
              <a:gd name="T68" fmla="*/ 54 w 148"/>
              <a:gd name="T69" fmla="*/ 118 h 128"/>
              <a:gd name="T70" fmla="*/ 64 w 148"/>
              <a:gd name="T71" fmla="*/ 1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8" h="128">
                <a:moveTo>
                  <a:pt x="64" y="121"/>
                </a:moveTo>
                <a:cubicBezTo>
                  <a:pt x="64" y="122"/>
                  <a:pt x="64" y="122"/>
                  <a:pt x="64" y="123"/>
                </a:cubicBezTo>
                <a:cubicBezTo>
                  <a:pt x="64" y="126"/>
                  <a:pt x="68" y="128"/>
                  <a:pt x="74" y="128"/>
                </a:cubicBezTo>
                <a:cubicBezTo>
                  <a:pt x="79" y="128"/>
                  <a:pt x="83" y="126"/>
                  <a:pt x="83" y="123"/>
                </a:cubicBezTo>
                <a:cubicBezTo>
                  <a:pt x="83" y="122"/>
                  <a:pt x="83" y="122"/>
                  <a:pt x="83" y="121"/>
                </a:cubicBezTo>
                <a:cubicBezTo>
                  <a:pt x="86" y="120"/>
                  <a:pt x="89" y="118"/>
                  <a:pt x="93" y="118"/>
                </a:cubicBezTo>
                <a:cubicBezTo>
                  <a:pt x="115" y="118"/>
                  <a:pt x="148" y="123"/>
                  <a:pt x="148" y="123"/>
                </a:cubicBezTo>
                <a:cubicBezTo>
                  <a:pt x="148" y="24"/>
                  <a:pt x="148" y="24"/>
                  <a:pt x="148" y="24"/>
                </a:cubicBezTo>
                <a:cubicBezTo>
                  <a:pt x="148" y="24"/>
                  <a:pt x="144" y="23"/>
                  <a:pt x="139" y="23"/>
                </a:cubicBezTo>
                <a:cubicBezTo>
                  <a:pt x="139" y="109"/>
                  <a:pt x="139" y="109"/>
                  <a:pt x="139" y="109"/>
                </a:cubicBezTo>
                <a:cubicBezTo>
                  <a:pt x="139" y="109"/>
                  <a:pt x="113" y="98"/>
                  <a:pt x="94" y="104"/>
                </a:cubicBezTo>
                <a:cubicBezTo>
                  <a:pt x="87" y="106"/>
                  <a:pt x="81" y="114"/>
                  <a:pt x="77" y="119"/>
                </a:cubicBezTo>
                <a:cubicBezTo>
                  <a:pt x="76" y="118"/>
                  <a:pt x="76" y="118"/>
                  <a:pt x="75" y="118"/>
                </a:cubicBezTo>
                <a:cubicBezTo>
                  <a:pt x="78" y="113"/>
                  <a:pt x="83" y="103"/>
                  <a:pt x="89" y="99"/>
                </a:cubicBezTo>
                <a:cubicBezTo>
                  <a:pt x="107" y="91"/>
                  <a:pt x="131" y="96"/>
                  <a:pt x="131" y="96"/>
                </a:cubicBezTo>
                <a:cubicBezTo>
                  <a:pt x="131" y="0"/>
                  <a:pt x="131" y="0"/>
                  <a:pt x="131" y="0"/>
                </a:cubicBezTo>
                <a:cubicBezTo>
                  <a:pt x="131" y="0"/>
                  <a:pt x="122" y="2"/>
                  <a:pt x="111" y="5"/>
                </a:cubicBezTo>
                <a:cubicBezTo>
                  <a:pt x="111" y="76"/>
                  <a:pt x="111" y="76"/>
                  <a:pt x="111" y="76"/>
                </a:cubicBezTo>
                <a:cubicBezTo>
                  <a:pt x="100" y="70"/>
                  <a:pt x="100" y="70"/>
                  <a:pt x="100" y="70"/>
                </a:cubicBezTo>
                <a:cubicBezTo>
                  <a:pt x="90" y="83"/>
                  <a:pt x="90" y="83"/>
                  <a:pt x="90" y="83"/>
                </a:cubicBezTo>
                <a:cubicBezTo>
                  <a:pt x="90" y="11"/>
                  <a:pt x="90" y="11"/>
                  <a:pt x="90" y="11"/>
                </a:cubicBezTo>
                <a:cubicBezTo>
                  <a:pt x="90" y="11"/>
                  <a:pt x="90" y="11"/>
                  <a:pt x="90" y="12"/>
                </a:cubicBezTo>
                <a:cubicBezTo>
                  <a:pt x="81" y="15"/>
                  <a:pt x="74" y="26"/>
                  <a:pt x="74" y="26"/>
                </a:cubicBezTo>
                <a:cubicBezTo>
                  <a:pt x="74" y="26"/>
                  <a:pt x="66" y="15"/>
                  <a:pt x="57" y="12"/>
                </a:cubicBezTo>
                <a:cubicBezTo>
                  <a:pt x="40" y="5"/>
                  <a:pt x="16" y="0"/>
                  <a:pt x="16" y="0"/>
                </a:cubicBezTo>
                <a:cubicBezTo>
                  <a:pt x="16" y="96"/>
                  <a:pt x="16" y="96"/>
                  <a:pt x="16" y="96"/>
                </a:cubicBezTo>
                <a:cubicBezTo>
                  <a:pt x="16" y="96"/>
                  <a:pt x="40" y="91"/>
                  <a:pt x="57" y="99"/>
                </a:cubicBezTo>
                <a:cubicBezTo>
                  <a:pt x="64" y="103"/>
                  <a:pt x="69" y="113"/>
                  <a:pt x="72" y="118"/>
                </a:cubicBezTo>
                <a:cubicBezTo>
                  <a:pt x="71" y="118"/>
                  <a:pt x="71" y="118"/>
                  <a:pt x="70" y="119"/>
                </a:cubicBezTo>
                <a:cubicBezTo>
                  <a:pt x="67" y="114"/>
                  <a:pt x="60" y="106"/>
                  <a:pt x="53" y="104"/>
                </a:cubicBezTo>
                <a:cubicBezTo>
                  <a:pt x="34" y="98"/>
                  <a:pt x="8" y="109"/>
                  <a:pt x="8" y="109"/>
                </a:cubicBezTo>
                <a:cubicBezTo>
                  <a:pt x="8" y="23"/>
                  <a:pt x="8" y="23"/>
                  <a:pt x="8" y="23"/>
                </a:cubicBezTo>
                <a:cubicBezTo>
                  <a:pt x="3" y="23"/>
                  <a:pt x="0" y="24"/>
                  <a:pt x="0" y="24"/>
                </a:cubicBezTo>
                <a:cubicBezTo>
                  <a:pt x="0" y="123"/>
                  <a:pt x="0" y="123"/>
                  <a:pt x="0" y="123"/>
                </a:cubicBezTo>
                <a:cubicBezTo>
                  <a:pt x="0" y="123"/>
                  <a:pt x="32" y="118"/>
                  <a:pt x="54" y="118"/>
                </a:cubicBezTo>
                <a:cubicBezTo>
                  <a:pt x="58" y="118"/>
                  <a:pt x="61" y="120"/>
                  <a:pt x="64" y="121"/>
                </a:cubicBezTo>
                <a:close/>
              </a:path>
            </a:pathLst>
          </a:custGeom>
          <a:solidFill>
            <a:schemeClr val="bg1"/>
          </a:solidFill>
          <a:ln>
            <a:noFill/>
          </a:ln>
        </p:spPr>
        <p:txBody>
          <a:bodyPr vert="horz" wrap="square" lIns="91440" tIns="45720" rIns="91440" bIns="45720" numCol="1" anchor="t" anchorCtr="0" compatLnSpc="1"/>
          <a:p>
            <a:endParaRPr lang="en-US">
              <a:cs typeface="+mn-ea"/>
              <a:sym typeface="+mn-lt"/>
            </a:endParaRPr>
          </a:p>
        </p:txBody>
      </p:sp>
      <p:cxnSp>
        <p:nvCxnSpPr>
          <p:cNvPr id="3145751" name="直接连接符 32"/>
          <p:cNvCxnSpPr/>
          <p:nvPr/>
        </p:nvCxnSpPr>
        <p:spPr>
          <a:xfrm>
            <a:off x="4923021" y="2209060"/>
            <a:ext cx="540000" cy="0"/>
          </a:xfrm>
          <a:prstGeom prst="line">
            <a:avLst/>
          </a:prstGeom>
          <a:ln w="12700">
            <a:solidFill>
              <a:schemeClr val="bg2">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145752" name="直接连接符 33"/>
          <p:cNvCxnSpPr/>
          <p:nvPr/>
        </p:nvCxnSpPr>
        <p:spPr>
          <a:xfrm>
            <a:off x="4923021" y="3252106"/>
            <a:ext cx="540000" cy="0"/>
          </a:xfrm>
          <a:prstGeom prst="line">
            <a:avLst/>
          </a:prstGeom>
          <a:ln w="12700">
            <a:solidFill>
              <a:srgbClr val="1F376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145753" name="直接连接符 35"/>
          <p:cNvCxnSpPr/>
          <p:nvPr/>
        </p:nvCxnSpPr>
        <p:spPr>
          <a:xfrm>
            <a:off x="4923021" y="4456896"/>
            <a:ext cx="540000" cy="0"/>
          </a:xfrm>
          <a:prstGeom prst="line">
            <a:avLst/>
          </a:prstGeom>
          <a:ln w="12700">
            <a:solidFill>
              <a:srgbClr val="1F376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145754" name="直接连接符 37"/>
          <p:cNvCxnSpPr/>
          <p:nvPr/>
        </p:nvCxnSpPr>
        <p:spPr>
          <a:xfrm>
            <a:off x="4923021" y="5523760"/>
            <a:ext cx="540000" cy="0"/>
          </a:xfrm>
          <a:prstGeom prst="line">
            <a:avLst/>
          </a:prstGeom>
          <a:ln w="12700">
            <a:solidFill>
              <a:srgbClr val="1F3762"/>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145755" name="直接连接符 38"/>
          <p:cNvCxnSpPr/>
          <p:nvPr/>
        </p:nvCxnSpPr>
        <p:spPr>
          <a:xfrm>
            <a:off x="4923021" y="2209060"/>
            <a:ext cx="0" cy="3314700"/>
          </a:xfrm>
          <a:prstGeom prst="line">
            <a:avLst/>
          </a:prstGeom>
          <a:ln w="12700">
            <a:solidFill>
              <a:schemeClr val="bg2">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3145756" name="直接连接符 39"/>
          <p:cNvCxnSpPr/>
          <p:nvPr/>
        </p:nvCxnSpPr>
        <p:spPr>
          <a:xfrm>
            <a:off x="4445649" y="3866410"/>
            <a:ext cx="477372" cy="0"/>
          </a:xfrm>
          <a:prstGeom prst="line">
            <a:avLst/>
          </a:prstGeom>
          <a:ln w="12700">
            <a:solidFill>
              <a:schemeClr val="bg2">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pic>
        <p:nvPicPr>
          <p:cNvPr id="2097217" name="Picture 2" descr="C:\Users\Administrator\Desktop\校徽.png"/>
          <p:cNvPicPr>
            <a:picLocks noChangeAspect="1" noChangeArrowheads="1"/>
          </p:cNvPicPr>
          <p:nvPr/>
        </p:nvPicPr>
        <p:blipFill>
          <a:blip r:embed="rId2"/>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793"/>
                                        </p:tgtEl>
                                        <p:attrNameLst>
                                          <p:attrName>style.visibility</p:attrName>
                                        </p:attrNameLst>
                                      </p:cBhvr>
                                      <p:to>
                                        <p:strVal val="visible"/>
                                      </p:to>
                                    </p:set>
                                    <p:animEffect transition="in" filter="wipe(left)">
                                      <p:cBhvr>
                                        <p:cTn id="7" dur="500"/>
                                        <p:tgtEl>
                                          <p:spTgt spid="104879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792"/>
                                        </p:tgtEl>
                                        <p:attrNameLst>
                                          <p:attrName>style.visibility</p:attrName>
                                        </p:attrNameLst>
                                      </p:cBhvr>
                                      <p:to>
                                        <p:strVal val="visible"/>
                                      </p:to>
                                    </p:set>
                                    <p:animEffect transition="in" filter="wipe(left)">
                                      <p:cBhvr>
                                        <p:cTn id="10" dur="500"/>
                                        <p:tgtEl>
                                          <p:spTgt spid="1048792"/>
                                        </p:tgtEl>
                                      </p:cBhvr>
                                    </p:animEffect>
                                  </p:childTnLst>
                                </p:cTn>
                              </p:par>
                              <p:par>
                                <p:cTn id="11" presetID="2" presetClass="entr" presetSubtype="8" fill="hold" grpId="0" nodeType="withEffect">
                                  <p:stCondLst>
                                    <p:cond delay="0"/>
                                  </p:stCondLst>
                                  <p:childTnLst>
                                    <p:set>
                                      <p:cBhvr>
                                        <p:cTn id="12" dur="1" fill="hold">
                                          <p:stCondLst>
                                            <p:cond delay="0"/>
                                          </p:stCondLst>
                                        </p:cTn>
                                        <p:tgtEl>
                                          <p:spTgt spid="1048794"/>
                                        </p:tgtEl>
                                        <p:attrNameLst>
                                          <p:attrName>style.visibility</p:attrName>
                                        </p:attrNameLst>
                                      </p:cBhvr>
                                      <p:to>
                                        <p:strVal val="visible"/>
                                      </p:to>
                                    </p:set>
                                    <p:anim calcmode="lin" valueType="num">
                                      <p:cBhvr additive="base">
                                        <p:cTn id="13" dur="1200" fill="hold"/>
                                        <p:tgtEl>
                                          <p:spTgt spid="1048794"/>
                                        </p:tgtEl>
                                        <p:attrNameLst>
                                          <p:attrName>ppt_x</p:attrName>
                                        </p:attrNameLst>
                                      </p:cBhvr>
                                      <p:tavLst>
                                        <p:tav tm="0">
                                          <p:val>
                                            <p:strVal val="0-#ppt_w/2"/>
                                          </p:val>
                                        </p:tav>
                                        <p:tav tm="100000">
                                          <p:val>
                                            <p:strVal val="#ppt_x"/>
                                          </p:val>
                                        </p:tav>
                                      </p:tavLst>
                                    </p:anim>
                                    <p:anim calcmode="lin" valueType="num">
                                      <p:cBhvr additive="base">
                                        <p:cTn id="14" dur="1200" fill="hold"/>
                                        <p:tgtEl>
                                          <p:spTgt spid="1048794"/>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048807"/>
                                        </p:tgtEl>
                                        <p:attrNameLst>
                                          <p:attrName>style.visibility</p:attrName>
                                        </p:attrNameLst>
                                      </p:cBhvr>
                                      <p:to>
                                        <p:strVal val="visible"/>
                                      </p:to>
                                    </p:set>
                                    <p:anim calcmode="lin" valueType="num">
                                      <p:cBhvr>
                                        <p:cTn id="18" dur="500" fill="hold"/>
                                        <p:tgtEl>
                                          <p:spTgt spid="1048807"/>
                                        </p:tgtEl>
                                        <p:attrNameLst>
                                          <p:attrName>ppt_w</p:attrName>
                                        </p:attrNameLst>
                                      </p:cBhvr>
                                      <p:tavLst>
                                        <p:tav tm="0">
                                          <p:val>
                                            <p:fltVal val="0.0"/>
                                          </p:val>
                                        </p:tav>
                                        <p:tav tm="100000">
                                          <p:val>
                                            <p:strVal val="#ppt_w"/>
                                          </p:val>
                                        </p:tav>
                                      </p:tavLst>
                                    </p:anim>
                                    <p:anim calcmode="lin" valueType="num">
                                      <p:cBhvr>
                                        <p:cTn id="19" dur="500" fill="hold"/>
                                        <p:tgtEl>
                                          <p:spTgt spid="1048807"/>
                                        </p:tgtEl>
                                        <p:attrNameLst>
                                          <p:attrName>ppt_h</p:attrName>
                                        </p:attrNameLst>
                                      </p:cBhvr>
                                      <p:tavLst>
                                        <p:tav tm="0">
                                          <p:val>
                                            <p:fltVal val="0.0"/>
                                          </p:val>
                                        </p:tav>
                                        <p:tav tm="100000">
                                          <p:val>
                                            <p:strVal val="#ppt_h"/>
                                          </p:val>
                                        </p:tav>
                                      </p:tavLst>
                                    </p:anim>
                                    <p:animEffect transition="in" filter="fade">
                                      <p:cBhvr>
                                        <p:cTn id="20" dur="500"/>
                                        <p:tgtEl>
                                          <p:spTgt spid="1048807"/>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048808"/>
                                        </p:tgtEl>
                                        <p:attrNameLst>
                                          <p:attrName>style.visibility</p:attrName>
                                        </p:attrNameLst>
                                      </p:cBhvr>
                                      <p:to>
                                        <p:strVal val="visible"/>
                                      </p:to>
                                    </p:set>
                                    <p:anim calcmode="lin" valueType="num">
                                      <p:cBhvr>
                                        <p:cTn id="23" dur="500" fill="hold"/>
                                        <p:tgtEl>
                                          <p:spTgt spid="1048808"/>
                                        </p:tgtEl>
                                        <p:attrNameLst>
                                          <p:attrName>ppt_w</p:attrName>
                                        </p:attrNameLst>
                                      </p:cBhvr>
                                      <p:tavLst>
                                        <p:tav tm="0">
                                          <p:val>
                                            <p:fltVal val="0.0"/>
                                          </p:val>
                                        </p:tav>
                                        <p:tav tm="100000">
                                          <p:val>
                                            <p:strVal val="#ppt_w"/>
                                          </p:val>
                                        </p:tav>
                                      </p:tavLst>
                                    </p:anim>
                                    <p:anim calcmode="lin" valueType="num">
                                      <p:cBhvr>
                                        <p:cTn id="24" dur="500" fill="hold"/>
                                        <p:tgtEl>
                                          <p:spTgt spid="1048808"/>
                                        </p:tgtEl>
                                        <p:attrNameLst>
                                          <p:attrName>ppt_h</p:attrName>
                                        </p:attrNameLst>
                                      </p:cBhvr>
                                      <p:tavLst>
                                        <p:tav tm="0">
                                          <p:val>
                                            <p:fltVal val="0.0"/>
                                          </p:val>
                                        </p:tav>
                                        <p:tav tm="100000">
                                          <p:val>
                                            <p:strVal val="#ppt_h"/>
                                          </p:val>
                                        </p:tav>
                                      </p:tavLst>
                                    </p:anim>
                                    <p:animEffect transition="in" filter="fade">
                                      <p:cBhvr>
                                        <p:cTn id="25" dur="500"/>
                                        <p:tgtEl>
                                          <p:spTgt spid="1048808"/>
                                        </p:tgtEl>
                                      </p:cBhvr>
                                    </p:animEffect>
                                  </p:childTnLst>
                                </p:cTn>
                              </p:par>
                            </p:childTnLst>
                          </p:cTn>
                        </p:par>
                        <p:par>
                          <p:cTn id="26" fill="hold">
                            <p:stCondLst>
                              <p:cond delay="1000"/>
                            </p:stCondLst>
                            <p:childTnLst>
                              <p:par>
                                <p:cTn id="27" presetID="22" presetClass="entr" presetSubtype="8" fill="hold" nodeType="afterEffect">
                                  <p:stCondLst>
                                    <p:cond delay="0"/>
                                  </p:stCondLst>
                                  <p:childTnLst>
                                    <p:set>
                                      <p:cBhvr>
                                        <p:cTn id="28" dur="1" fill="hold">
                                          <p:stCondLst>
                                            <p:cond delay="0"/>
                                          </p:stCondLst>
                                        </p:cTn>
                                        <p:tgtEl>
                                          <p:spTgt spid="3145756"/>
                                        </p:tgtEl>
                                        <p:attrNameLst>
                                          <p:attrName>style.visibility</p:attrName>
                                        </p:attrNameLst>
                                      </p:cBhvr>
                                      <p:to>
                                        <p:strVal val="visible"/>
                                      </p:to>
                                    </p:set>
                                    <p:animEffect transition="in" filter="wipe(left)">
                                      <p:cBhvr>
                                        <p:cTn id="29" dur="650"/>
                                        <p:tgtEl>
                                          <p:spTgt spid="3145756"/>
                                        </p:tgtEl>
                                      </p:cBhvr>
                                    </p:animEffect>
                                  </p:childTnLst>
                                </p:cTn>
                              </p:par>
                            </p:childTnLst>
                          </p:cTn>
                        </p:par>
                        <p:par>
                          <p:cTn id="30" fill="hold">
                            <p:stCondLst>
                              <p:cond delay="2000"/>
                            </p:stCondLst>
                            <p:childTnLst>
                              <p:par>
                                <p:cTn id="31" presetID="16" presetClass="entr" presetSubtype="42" fill="hold" nodeType="afterEffect">
                                  <p:stCondLst>
                                    <p:cond delay="0"/>
                                  </p:stCondLst>
                                  <p:childTnLst>
                                    <p:set>
                                      <p:cBhvr>
                                        <p:cTn id="32" dur="1" fill="hold">
                                          <p:stCondLst>
                                            <p:cond delay="0"/>
                                          </p:stCondLst>
                                        </p:cTn>
                                        <p:tgtEl>
                                          <p:spTgt spid="3145755"/>
                                        </p:tgtEl>
                                        <p:attrNameLst>
                                          <p:attrName>style.visibility</p:attrName>
                                        </p:attrNameLst>
                                      </p:cBhvr>
                                      <p:to>
                                        <p:strVal val="visible"/>
                                      </p:to>
                                    </p:set>
                                    <p:animEffect transition="in" filter="barn(outHorizontal)">
                                      <p:cBhvr>
                                        <p:cTn id="33" dur="500"/>
                                        <p:tgtEl>
                                          <p:spTgt spid="3145755"/>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3145751"/>
                                        </p:tgtEl>
                                        <p:attrNameLst>
                                          <p:attrName>style.visibility</p:attrName>
                                        </p:attrNameLst>
                                      </p:cBhvr>
                                      <p:to>
                                        <p:strVal val="visible"/>
                                      </p:to>
                                    </p:set>
                                    <p:animEffect transition="in" filter="wipe(left)">
                                      <p:cBhvr>
                                        <p:cTn id="37" dur="650"/>
                                        <p:tgtEl>
                                          <p:spTgt spid="3145751"/>
                                        </p:tgtEl>
                                      </p:cBhvr>
                                    </p:animEffect>
                                  </p:childTnLst>
                                </p:cTn>
                              </p:par>
                              <p:par>
                                <p:cTn id="38" presetID="22" presetClass="entr" presetSubtype="8" fill="hold" nodeType="withEffect">
                                  <p:stCondLst>
                                    <p:cond delay="0"/>
                                  </p:stCondLst>
                                  <p:childTnLst>
                                    <p:set>
                                      <p:cBhvr>
                                        <p:cTn id="39" dur="1" fill="hold">
                                          <p:stCondLst>
                                            <p:cond delay="0"/>
                                          </p:stCondLst>
                                        </p:cTn>
                                        <p:tgtEl>
                                          <p:spTgt spid="3145752"/>
                                        </p:tgtEl>
                                        <p:attrNameLst>
                                          <p:attrName>style.visibility</p:attrName>
                                        </p:attrNameLst>
                                      </p:cBhvr>
                                      <p:to>
                                        <p:strVal val="visible"/>
                                      </p:to>
                                    </p:set>
                                    <p:animEffect transition="in" filter="wipe(left)">
                                      <p:cBhvr>
                                        <p:cTn id="40" dur="650"/>
                                        <p:tgtEl>
                                          <p:spTgt spid="3145752"/>
                                        </p:tgtEl>
                                      </p:cBhvr>
                                    </p:animEffect>
                                  </p:childTnLst>
                                </p:cTn>
                              </p:par>
                              <p:par>
                                <p:cTn id="41" presetID="22" presetClass="entr" presetSubtype="8" fill="hold" nodeType="withEffect">
                                  <p:stCondLst>
                                    <p:cond delay="0"/>
                                  </p:stCondLst>
                                  <p:childTnLst>
                                    <p:set>
                                      <p:cBhvr>
                                        <p:cTn id="42" dur="1" fill="hold">
                                          <p:stCondLst>
                                            <p:cond delay="0"/>
                                          </p:stCondLst>
                                        </p:cTn>
                                        <p:tgtEl>
                                          <p:spTgt spid="3145753"/>
                                        </p:tgtEl>
                                        <p:attrNameLst>
                                          <p:attrName>style.visibility</p:attrName>
                                        </p:attrNameLst>
                                      </p:cBhvr>
                                      <p:to>
                                        <p:strVal val="visible"/>
                                      </p:to>
                                    </p:set>
                                    <p:animEffect transition="in" filter="wipe(left)">
                                      <p:cBhvr>
                                        <p:cTn id="43" dur="650"/>
                                        <p:tgtEl>
                                          <p:spTgt spid="3145753"/>
                                        </p:tgtEl>
                                      </p:cBhvr>
                                    </p:animEffect>
                                  </p:childTnLst>
                                </p:cTn>
                              </p:par>
                              <p:par>
                                <p:cTn id="44" presetID="22" presetClass="entr" presetSubtype="8" fill="hold" nodeType="withEffect">
                                  <p:stCondLst>
                                    <p:cond delay="0"/>
                                  </p:stCondLst>
                                  <p:childTnLst>
                                    <p:set>
                                      <p:cBhvr>
                                        <p:cTn id="45" dur="1" fill="hold">
                                          <p:stCondLst>
                                            <p:cond delay="0"/>
                                          </p:stCondLst>
                                        </p:cTn>
                                        <p:tgtEl>
                                          <p:spTgt spid="3145754"/>
                                        </p:tgtEl>
                                        <p:attrNameLst>
                                          <p:attrName>style.visibility</p:attrName>
                                        </p:attrNameLst>
                                      </p:cBhvr>
                                      <p:to>
                                        <p:strVal val="visible"/>
                                      </p:to>
                                    </p:set>
                                    <p:animEffect transition="in" filter="wipe(left)">
                                      <p:cBhvr>
                                        <p:cTn id="46" dur="650"/>
                                        <p:tgtEl>
                                          <p:spTgt spid="3145754"/>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1048795"/>
                                        </p:tgtEl>
                                        <p:attrNameLst>
                                          <p:attrName>style.visibility</p:attrName>
                                        </p:attrNameLst>
                                      </p:cBhvr>
                                      <p:to>
                                        <p:strVal val="visible"/>
                                      </p:to>
                                    </p:set>
                                    <p:anim calcmode="lin" valueType="num">
                                      <p:cBhvr>
                                        <p:cTn id="50" dur="350" fill="hold"/>
                                        <p:tgtEl>
                                          <p:spTgt spid="1048795"/>
                                        </p:tgtEl>
                                        <p:attrNameLst>
                                          <p:attrName>ppt_w</p:attrName>
                                        </p:attrNameLst>
                                      </p:cBhvr>
                                      <p:tavLst>
                                        <p:tav tm="0">
                                          <p:val>
                                            <p:fltVal val="0.0"/>
                                          </p:val>
                                        </p:tav>
                                        <p:tav tm="100000">
                                          <p:val>
                                            <p:strVal val="#ppt_w"/>
                                          </p:val>
                                        </p:tav>
                                      </p:tavLst>
                                    </p:anim>
                                    <p:anim calcmode="lin" valueType="num">
                                      <p:cBhvr>
                                        <p:cTn id="51" dur="350" fill="hold"/>
                                        <p:tgtEl>
                                          <p:spTgt spid="1048795"/>
                                        </p:tgtEl>
                                        <p:attrNameLst>
                                          <p:attrName>ppt_h</p:attrName>
                                        </p:attrNameLst>
                                      </p:cBhvr>
                                      <p:tavLst>
                                        <p:tav tm="0">
                                          <p:val>
                                            <p:fltVal val="0.0"/>
                                          </p:val>
                                        </p:tav>
                                        <p:tav tm="100000">
                                          <p:val>
                                            <p:strVal val="#ppt_h"/>
                                          </p:val>
                                        </p:tav>
                                      </p:tavLst>
                                    </p:anim>
                                    <p:animEffect transition="in" filter="fade">
                                      <p:cBhvr>
                                        <p:cTn id="52" dur="350"/>
                                        <p:tgtEl>
                                          <p:spTgt spid="1048795"/>
                                        </p:tgtEl>
                                      </p:cBhvr>
                                    </p:animEffect>
                                  </p:childTnLst>
                                </p:cTn>
                              </p:par>
                            </p:childTnLst>
                          </p:cTn>
                        </p:par>
                        <p:par>
                          <p:cTn id="53" fill="hold">
                            <p:stCondLst>
                              <p:cond delay="4000"/>
                            </p:stCondLst>
                            <p:childTnLst>
                              <p:par>
                                <p:cTn id="54" presetID="12" presetClass="entr" presetSubtype="2" fill="hold" nodeType="afterEffect">
                                  <p:stCondLst>
                                    <p:cond delay="0"/>
                                  </p:stCondLst>
                                  <p:childTnLst>
                                    <p:set>
                                      <p:cBhvr>
                                        <p:cTn id="55" dur="1" fill="hold">
                                          <p:stCondLst>
                                            <p:cond delay="0"/>
                                          </p:stCondLst>
                                        </p:cTn>
                                        <p:tgtEl>
                                          <p:spTgt spid="121"/>
                                        </p:tgtEl>
                                        <p:attrNameLst>
                                          <p:attrName>style.visibility</p:attrName>
                                        </p:attrNameLst>
                                      </p:cBhvr>
                                      <p:to>
                                        <p:strVal val="visible"/>
                                      </p:to>
                                    </p:set>
                                    <p:anim calcmode="lin" valueType="num">
                                      <p:cBhvr additive="base">
                                        <p:cTn id="56" dur="500"/>
                                        <p:tgtEl>
                                          <p:spTgt spid="121"/>
                                        </p:tgtEl>
                                        <p:attrNameLst>
                                          <p:attrName>ppt_x</p:attrName>
                                        </p:attrNameLst>
                                      </p:cBhvr>
                                      <p:tavLst>
                                        <p:tav tm="0">
                                          <p:val>
                                            <p:strVal val="#ppt_x+#ppt_w*1.125000"/>
                                          </p:val>
                                        </p:tav>
                                        <p:tav tm="100000">
                                          <p:val>
                                            <p:strVal val="#ppt_x"/>
                                          </p:val>
                                        </p:tav>
                                      </p:tavLst>
                                    </p:anim>
                                    <p:animEffect transition="in" filter="wipe(left)">
                                      <p:cBhvr>
                                        <p:cTn id="57" dur="500"/>
                                        <p:tgtEl>
                                          <p:spTgt spid="121"/>
                                        </p:tgtEl>
                                      </p:cBhvr>
                                    </p:animEffect>
                                  </p:childTnLst>
                                </p:cTn>
                              </p:par>
                            </p:childTnLst>
                          </p:cTn>
                        </p:par>
                        <p:par>
                          <p:cTn id="58" fill="hold">
                            <p:stCondLst>
                              <p:cond delay="4500"/>
                            </p:stCondLst>
                            <p:childTnLst>
                              <p:par>
                                <p:cTn id="59" presetID="53" presetClass="entr" presetSubtype="16" fill="hold" grpId="0" nodeType="afterEffect">
                                  <p:stCondLst>
                                    <p:cond delay="0"/>
                                  </p:stCondLst>
                                  <p:childTnLst>
                                    <p:set>
                                      <p:cBhvr>
                                        <p:cTn id="60" dur="1" fill="hold">
                                          <p:stCondLst>
                                            <p:cond delay="0"/>
                                          </p:stCondLst>
                                        </p:cTn>
                                        <p:tgtEl>
                                          <p:spTgt spid="1048798"/>
                                        </p:tgtEl>
                                        <p:attrNameLst>
                                          <p:attrName>style.visibility</p:attrName>
                                        </p:attrNameLst>
                                      </p:cBhvr>
                                      <p:to>
                                        <p:strVal val="visible"/>
                                      </p:to>
                                    </p:set>
                                    <p:anim calcmode="lin" valueType="num">
                                      <p:cBhvr>
                                        <p:cTn id="61" dur="350" fill="hold"/>
                                        <p:tgtEl>
                                          <p:spTgt spid="1048798"/>
                                        </p:tgtEl>
                                        <p:attrNameLst>
                                          <p:attrName>ppt_w</p:attrName>
                                        </p:attrNameLst>
                                      </p:cBhvr>
                                      <p:tavLst>
                                        <p:tav tm="0">
                                          <p:val>
                                            <p:fltVal val="0.0"/>
                                          </p:val>
                                        </p:tav>
                                        <p:tav tm="100000">
                                          <p:val>
                                            <p:strVal val="#ppt_w"/>
                                          </p:val>
                                        </p:tav>
                                      </p:tavLst>
                                    </p:anim>
                                    <p:anim calcmode="lin" valueType="num">
                                      <p:cBhvr>
                                        <p:cTn id="62" dur="350" fill="hold"/>
                                        <p:tgtEl>
                                          <p:spTgt spid="1048798"/>
                                        </p:tgtEl>
                                        <p:attrNameLst>
                                          <p:attrName>ppt_h</p:attrName>
                                        </p:attrNameLst>
                                      </p:cBhvr>
                                      <p:tavLst>
                                        <p:tav tm="0">
                                          <p:val>
                                            <p:fltVal val="0.0"/>
                                          </p:val>
                                        </p:tav>
                                        <p:tav tm="100000">
                                          <p:val>
                                            <p:strVal val="#ppt_h"/>
                                          </p:val>
                                        </p:tav>
                                      </p:tavLst>
                                    </p:anim>
                                    <p:animEffect transition="in" filter="fade">
                                      <p:cBhvr>
                                        <p:cTn id="63" dur="350"/>
                                        <p:tgtEl>
                                          <p:spTgt spid="1048798"/>
                                        </p:tgtEl>
                                      </p:cBhvr>
                                    </p:animEffect>
                                  </p:childTnLst>
                                </p:cTn>
                              </p:par>
                            </p:childTnLst>
                          </p:cTn>
                        </p:par>
                        <p:par>
                          <p:cTn id="64" fill="hold">
                            <p:stCondLst>
                              <p:cond delay="5000"/>
                            </p:stCondLst>
                            <p:childTnLst>
                              <p:par>
                                <p:cTn id="65" presetID="12" presetClass="entr" presetSubtype="2" fill="hold" nodeType="afterEffect">
                                  <p:stCondLst>
                                    <p:cond delay="0"/>
                                  </p:stCondLst>
                                  <p:childTnLst>
                                    <p:set>
                                      <p:cBhvr>
                                        <p:cTn id="66" dur="1" fill="hold">
                                          <p:stCondLst>
                                            <p:cond delay="0"/>
                                          </p:stCondLst>
                                        </p:cTn>
                                        <p:tgtEl>
                                          <p:spTgt spid="122"/>
                                        </p:tgtEl>
                                        <p:attrNameLst>
                                          <p:attrName>style.visibility</p:attrName>
                                        </p:attrNameLst>
                                      </p:cBhvr>
                                      <p:to>
                                        <p:strVal val="visible"/>
                                      </p:to>
                                    </p:set>
                                    <p:anim calcmode="lin" valueType="num">
                                      <p:cBhvr additive="base">
                                        <p:cTn id="67" dur="500"/>
                                        <p:tgtEl>
                                          <p:spTgt spid="122"/>
                                        </p:tgtEl>
                                        <p:attrNameLst>
                                          <p:attrName>ppt_x</p:attrName>
                                        </p:attrNameLst>
                                      </p:cBhvr>
                                      <p:tavLst>
                                        <p:tav tm="0">
                                          <p:val>
                                            <p:strVal val="#ppt_x+#ppt_w*1.125000"/>
                                          </p:val>
                                        </p:tav>
                                        <p:tav tm="100000">
                                          <p:val>
                                            <p:strVal val="#ppt_x"/>
                                          </p:val>
                                        </p:tav>
                                      </p:tavLst>
                                    </p:anim>
                                    <p:animEffect transition="in" filter="wipe(left)">
                                      <p:cBhvr>
                                        <p:cTn id="68" dur="500"/>
                                        <p:tgtEl>
                                          <p:spTgt spid="122"/>
                                        </p:tgtEl>
                                      </p:cBhvr>
                                    </p:animEffect>
                                  </p:childTnLst>
                                </p:cTn>
                              </p:par>
                            </p:childTnLst>
                          </p:cTn>
                        </p:par>
                        <p:par>
                          <p:cTn id="69" fill="hold">
                            <p:stCondLst>
                              <p:cond delay="5500"/>
                            </p:stCondLst>
                            <p:childTnLst>
                              <p:par>
                                <p:cTn id="70" presetID="53" presetClass="entr" presetSubtype="16" fill="hold" grpId="0" nodeType="afterEffect">
                                  <p:stCondLst>
                                    <p:cond delay="0"/>
                                  </p:stCondLst>
                                  <p:childTnLst>
                                    <p:set>
                                      <p:cBhvr>
                                        <p:cTn id="71" dur="1" fill="hold">
                                          <p:stCondLst>
                                            <p:cond delay="0"/>
                                          </p:stCondLst>
                                        </p:cTn>
                                        <p:tgtEl>
                                          <p:spTgt spid="1048801"/>
                                        </p:tgtEl>
                                        <p:attrNameLst>
                                          <p:attrName>style.visibility</p:attrName>
                                        </p:attrNameLst>
                                      </p:cBhvr>
                                      <p:to>
                                        <p:strVal val="visible"/>
                                      </p:to>
                                    </p:set>
                                    <p:anim calcmode="lin" valueType="num">
                                      <p:cBhvr>
                                        <p:cTn id="72" dur="350" fill="hold"/>
                                        <p:tgtEl>
                                          <p:spTgt spid="1048801"/>
                                        </p:tgtEl>
                                        <p:attrNameLst>
                                          <p:attrName>ppt_w</p:attrName>
                                        </p:attrNameLst>
                                      </p:cBhvr>
                                      <p:tavLst>
                                        <p:tav tm="0">
                                          <p:val>
                                            <p:fltVal val="0.0"/>
                                          </p:val>
                                        </p:tav>
                                        <p:tav tm="100000">
                                          <p:val>
                                            <p:strVal val="#ppt_w"/>
                                          </p:val>
                                        </p:tav>
                                      </p:tavLst>
                                    </p:anim>
                                    <p:anim calcmode="lin" valueType="num">
                                      <p:cBhvr>
                                        <p:cTn id="73" dur="350" fill="hold"/>
                                        <p:tgtEl>
                                          <p:spTgt spid="1048801"/>
                                        </p:tgtEl>
                                        <p:attrNameLst>
                                          <p:attrName>ppt_h</p:attrName>
                                        </p:attrNameLst>
                                      </p:cBhvr>
                                      <p:tavLst>
                                        <p:tav tm="0">
                                          <p:val>
                                            <p:fltVal val="0.0"/>
                                          </p:val>
                                        </p:tav>
                                        <p:tav tm="100000">
                                          <p:val>
                                            <p:strVal val="#ppt_h"/>
                                          </p:val>
                                        </p:tav>
                                      </p:tavLst>
                                    </p:anim>
                                    <p:animEffect transition="in" filter="fade">
                                      <p:cBhvr>
                                        <p:cTn id="74" dur="350"/>
                                        <p:tgtEl>
                                          <p:spTgt spid="1048801"/>
                                        </p:tgtEl>
                                      </p:cBhvr>
                                    </p:animEffect>
                                  </p:childTnLst>
                                </p:cTn>
                              </p:par>
                            </p:childTnLst>
                          </p:cTn>
                        </p:par>
                        <p:par>
                          <p:cTn id="75" fill="hold">
                            <p:stCondLst>
                              <p:cond delay="6000"/>
                            </p:stCondLst>
                            <p:childTnLst>
                              <p:par>
                                <p:cTn id="76" presetID="12" presetClass="entr" presetSubtype="2" fill="hold" nodeType="afterEffect">
                                  <p:stCondLst>
                                    <p:cond delay="0"/>
                                  </p:stCondLst>
                                  <p:childTnLst>
                                    <p:set>
                                      <p:cBhvr>
                                        <p:cTn id="77" dur="1" fill="hold">
                                          <p:stCondLst>
                                            <p:cond delay="0"/>
                                          </p:stCondLst>
                                        </p:cTn>
                                        <p:tgtEl>
                                          <p:spTgt spid="123"/>
                                        </p:tgtEl>
                                        <p:attrNameLst>
                                          <p:attrName>style.visibility</p:attrName>
                                        </p:attrNameLst>
                                      </p:cBhvr>
                                      <p:to>
                                        <p:strVal val="visible"/>
                                      </p:to>
                                    </p:set>
                                    <p:anim calcmode="lin" valueType="num">
                                      <p:cBhvr additive="base">
                                        <p:cTn id="78" dur="500"/>
                                        <p:tgtEl>
                                          <p:spTgt spid="123"/>
                                        </p:tgtEl>
                                        <p:attrNameLst>
                                          <p:attrName>ppt_x</p:attrName>
                                        </p:attrNameLst>
                                      </p:cBhvr>
                                      <p:tavLst>
                                        <p:tav tm="0">
                                          <p:val>
                                            <p:strVal val="#ppt_x+#ppt_w*1.125000"/>
                                          </p:val>
                                        </p:tav>
                                        <p:tav tm="100000">
                                          <p:val>
                                            <p:strVal val="#ppt_x"/>
                                          </p:val>
                                        </p:tav>
                                      </p:tavLst>
                                    </p:anim>
                                    <p:animEffect transition="in" filter="wipe(left)">
                                      <p:cBhvr>
                                        <p:cTn id="79" dur="500"/>
                                        <p:tgtEl>
                                          <p:spTgt spid="123"/>
                                        </p:tgtEl>
                                      </p:cBhvr>
                                    </p:animEffect>
                                  </p:childTnLst>
                                </p:cTn>
                              </p:par>
                            </p:childTnLst>
                          </p:cTn>
                        </p:par>
                        <p:par>
                          <p:cTn id="80" fill="hold">
                            <p:stCondLst>
                              <p:cond delay="6500"/>
                            </p:stCondLst>
                            <p:childTnLst>
                              <p:par>
                                <p:cTn id="81" presetID="53" presetClass="entr" presetSubtype="16" fill="hold" grpId="0" nodeType="afterEffect">
                                  <p:stCondLst>
                                    <p:cond delay="0"/>
                                  </p:stCondLst>
                                  <p:childTnLst>
                                    <p:set>
                                      <p:cBhvr>
                                        <p:cTn id="82" dur="1" fill="hold">
                                          <p:stCondLst>
                                            <p:cond delay="0"/>
                                          </p:stCondLst>
                                        </p:cTn>
                                        <p:tgtEl>
                                          <p:spTgt spid="1048804"/>
                                        </p:tgtEl>
                                        <p:attrNameLst>
                                          <p:attrName>style.visibility</p:attrName>
                                        </p:attrNameLst>
                                      </p:cBhvr>
                                      <p:to>
                                        <p:strVal val="visible"/>
                                      </p:to>
                                    </p:set>
                                    <p:anim calcmode="lin" valueType="num">
                                      <p:cBhvr>
                                        <p:cTn id="83" dur="350" fill="hold"/>
                                        <p:tgtEl>
                                          <p:spTgt spid="1048804"/>
                                        </p:tgtEl>
                                        <p:attrNameLst>
                                          <p:attrName>ppt_w</p:attrName>
                                        </p:attrNameLst>
                                      </p:cBhvr>
                                      <p:tavLst>
                                        <p:tav tm="0">
                                          <p:val>
                                            <p:fltVal val="0.0"/>
                                          </p:val>
                                        </p:tav>
                                        <p:tav tm="100000">
                                          <p:val>
                                            <p:strVal val="#ppt_w"/>
                                          </p:val>
                                        </p:tav>
                                      </p:tavLst>
                                    </p:anim>
                                    <p:anim calcmode="lin" valueType="num">
                                      <p:cBhvr>
                                        <p:cTn id="84" dur="350" fill="hold"/>
                                        <p:tgtEl>
                                          <p:spTgt spid="1048804"/>
                                        </p:tgtEl>
                                        <p:attrNameLst>
                                          <p:attrName>ppt_h</p:attrName>
                                        </p:attrNameLst>
                                      </p:cBhvr>
                                      <p:tavLst>
                                        <p:tav tm="0">
                                          <p:val>
                                            <p:fltVal val="0.0"/>
                                          </p:val>
                                        </p:tav>
                                        <p:tav tm="100000">
                                          <p:val>
                                            <p:strVal val="#ppt_h"/>
                                          </p:val>
                                        </p:tav>
                                      </p:tavLst>
                                    </p:anim>
                                    <p:animEffect transition="in" filter="fade">
                                      <p:cBhvr>
                                        <p:cTn id="85" dur="350"/>
                                        <p:tgtEl>
                                          <p:spTgt spid="1048804"/>
                                        </p:tgtEl>
                                      </p:cBhvr>
                                    </p:animEffect>
                                  </p:childTnLst>
                                </p:cTn>
                              </p:par>
                            </p:childTnLst>
                          </p:cTn>
                        </p:par>
                        <p:par>
                          <p:cTn id="86" fill="hold">
                            <p:stCondLst>
                              <p:cond delay="7000"/>
                            </p:stCondLst>
                            <p:childTnLst>
                              <p:par>
                                <p:cTn id="87" presetID="12" presetClass="entr" presetSubtype="2" fill="hold" nodeType="afterEffect">
                                  <p:stCondLst>
                                    <p:cond delay="0"/>
                                  </p:stCondLst>
                                  <p:childTnLst>
                                    <p:set>
                                      <p:cBhvr>
                                        <p:cTn id="88" dur="1" fill="hold">
                                          <p:stCondLst>
                                            <p:cond delay="0"/>
                                          </p:stCondLst>
                                        </p:cTn>
                                        <p:tgtEl>
                                          <p:spTgt spid="124"/>
                                        </p:tgtEl>
                                        <p:attrNameLst>
                                          <p:attrName>style.visibility</p:attrName>
                                        </p:attrNameLst>
                                      </p:cBhvr>
                                      <p:to>
                                        <p:strVal val="visible"/>
                                      </p:to>
                                    </p:set>
                                    <p:anim calcmode="lin" valueType="num">
                                      <p:cBhvr additive="base">
                                        <p:cTn id="89" dur="500"/>
                                        <p:tgtEl>
                                          <p:spTgt spid="124"/>
                                        </p:tgtEl>
                                        <p:attrNameLst>
                                          <p:attrName>ppt_x</p:attrName>
                                        </p:attrNameLst>
                                      </p:cBhvr>
                                      <p:tavLst>
                                        <p:tav tm="0">
                                          <p:val>
                                            <p:strVal val="#ppt_x+#ppt_w*1.125000"/>
                                          </p:val>
                                        </p:tav>
                                        <p:tav tm="100000">
                                          <p:val>
                                            <p:strVal val="#ppt_x"/>
                                          </p:val>
                                        </p:tav>
                                      </p:tavLst>
                                    </p:anim>
                                    <p:animEffect transition="in" filter="wipe(left)">
                                      <p:cBhvr>
                                        <p:cTn id="90"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92" grpId="0"/>
      <p:bldP spid="1048793" grpId="0"/>
      <p:bldP spid="1048794" grpId="0" animBg="1"/>
      <p:bldP spid="1048795" grpId="0" animBg="1"/>
      <p:bldP spid="1048798" grpId="0" animBg="1"/>
      <p:bldP spid="1048801" grpId="0" animBg="1"/>
      <p:bldP spid="1048804" grpId="0" animBg="1"/>
      <p:bldP spid="1048807" grpId="0" animBg="1"/>
      <p:bldP spid="104880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25" name=""/>
        <p:cNvGrpSpPr/>
        <p:nvPr/>
      </p:nvGrpSpPr>
      <p:grpSpPr>
        <a:xfrm>
          <a:off x="0" y="0"/>
          <a:ext cx="0" cy="0"/>
          <a:chOff x="0" y="0"/>
          <a:chExt cx="0" cy="0"/>
        </a:xfrm>
      </p:grpSpPr>
      <p:grpSp>
        <p:nvGrpSpPr>
          <p:cNvPr id="126" name="组合 2"/>
          <p:cNvGrpSpPr/>
          <p:nvPr/>
        </p:nvGrpSpPr>
        <p:grpSpPr>
          <a:xfrm>
            <a:off x="4" y="977295"/>
            <a:ext cx="12191996" cy="1794132"/>
            <a:chOff x="4" y="977295"/>
            <a:chExt cx="12191996" cy="1794132"/>
          </a:xfrm>
        </p:grpSpPr>
        <p:sp>
          <p:nvSpPr>
            <p:cNvPr id="1048809" name="弧形 7"/>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127" name="组合 1"/>
            <p:cNvGrpSpPr/>
            <p:nvPr/>
          </p:nvGrpSpPr>
          <p:grpSpPr>
            <a:xfrm>
              <a:off x="4" y="2268060"/>
              <a:ext cx="12191996" cy="5240"/>
              <a:chOff x="4" y="2268060"/>
              <a:chExt cx="12191996" cy="5240"/>
            </a:xfrm>
          </p:grpSpPr>
          <p:cxnSp>
            <p:nvCxnSpPr>
              <p:cNvPr id="3145757" name="直接连接符 9"/>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58" name="直接连接符 13"/>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810" name="文本框 35"/>
          <p:cNvSpPr txBox="1"/>
          <p:nvPr/>
        </p:nvSpPr>
        <p:spPr>
          <a:xfrm>
            <a:off x="2470150" y="2798445"/>
            <a:ext cx="8035290" cy="110680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p>
            <a:pPr algn="dist"/>
            <a:r>
              <a:rPr lang="zh-CN" altLang="en-US" sz="6600" dirty="0">
                <a:solidFill>
                  <a:srgbClr val="1F3762"/>
                </a:solidFill>
                <a:latin typeface="字体视界-NWE粗楷体" panose="02000500000000000000" pitchFamily="2" charset="-122"/>
                <a:ea typeface="字体视界-NWE粗楷体" panose="02000500000000000000" pitchFamily="2" charset="-122"/>
              </a:rPr>
              <a:t>答辩完毕，感谢观看</a:t>
            </a:r>
            <a:r>
              <a:rPr lang="zh-CN" altLang="en-US" sz="6600" dirty="0">
                <a:solidFill>
                  <a:srgbClr val="1F3762"/>
                </a:solidFill>
                <a:latin typeface="字体视界-NWE粗楷体" panose="02000500000000000000" pitchFamily="2" charset="-122"/>
                <a:ea typeface="字体视界-NWE粗楷体" panose="02000500000000000000" pitchFamily="2" charset="-122"/>
              </a:rPr>
              <a:t>！</a:t>
            </a:r>
            <a:endParaRPr lang="zh-CN" altLang="en-US" sz="66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811" name="文本框 36"/>
          <p:cNvSpPr txBox="1"/>
          <p:nvPr/>
        </p:nvSpPr>
        <p:spPr>
          <a:xfrm>
            <a:off x="3467098" y="3850173"/>
            <a:ext cx="5257801" cy="460375"/>
          </a:xfrm>
          <a:prstGeom prst="rect">
            <a:avLst/>
          </a:prstGeom>
          <a:noFill/>
        </p:spPr>
        <p:txBody>
          <a:bodyPr wrap="square" rtlCol="0">
            <a:spAutoFit/>
          </a:bodyPr>
          <a:p>
            <a:pPr algn="dist"/>
            <a:r>
              <a:rPr lang="en-US" altLang="zh-CN" sz="2400" dirty="0">
                <a:solidFill>
                  <a:srgbClr val="1F3762"/>
                </a:solidFill>
                <a:latin typeface="字体视界-NWE粗楷体" panose="02000500000000000000" pitchFamily="2" charset="-122"/>
                <a:ea typeface="字体视界-NWE粗楷体" panose="02000500000000000000" pitchFamily="2" charset="-122"/>
              </a:rPr>
              <a:t>GRADUATION </a:t>
            </a:r>
            <a:r>
              <a:rPr lang="en-US" altLang="zh-CN" sz="2400" dirty="0">
                <a:solidFill>
                  <a:srgbClr val="1F3762"/>
                </a:solidFill>
                <a:latin typeface="字体视界-NWE粗楷体" panose="02000500000000000000" pitchFamily="2" charset="-122"/>
                <a:ea typeface="字体视界-NWE粗楷体" panose="02000500000000000000" pitchFamily="2" charset="-122"/>
                <a:sym typeface="+mn-ea"/>
              </a:rPr>
              <a:t>PROJECT</a:t>
            </a:r>
            <a:r>
              <a:rPr lang="en-US" altLang="zh-CN" sz="2400" dirty="0">
                <a:solidFill>
                  <a:srgbClr val="1F3762"/>
                </a:solidFill>
                <a:latin typeface="字体视界-NWE粗楷体" panose="02000500000000000000" pitchFamily="2" charset="-122"/>
                <a:ea typeface="字体视界-NWE粗楷体" panose="02000500000000000000" pitchFamily="2" charset="-122"/>
              </a:rPr>
              <a:t> DEFENSE</a:t>
            </a:r>
            <a:endParaRPr lang="zh-CN" altLang="en-US" sz="24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812" name="文本框 37"/>
          <p:cNvSpPr txBox="1"/>
          <p:nvPr/>
        </p:nvSpPr>
        <p:spPr>
          <a:xfrm>
            <a:off x="4040184" y="4705978"/>
            <a:ext cx="4111627" cy="52322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p>
            <a:pPr algn="dist"/>
            <a:r>
              <a:rPr lang="zh-CN" altLang="en-US" sz="2800" dirty="0">
                <a:solidFill>
                  <a:srgbClr val="1F3762"/>
                </a:solidFill>
                <a:latin typeface="字体视界-NWE粗楷体" panose="02000500000000000000" pitchFamily="2" charset="-122"/>
                <a:ea typeface="字体视界-NWE粗楷体" panose="02000500000000000000" pitchFamily="2" charset="-122"/>
              </a:rPr>
              <a:t>专业</a:t>
            </a:r>
            <a:r>
              <a:rPr lang="zh-CN" altLang="en-US" sz="2800" dirty="0" smtClean="0">
                <a:solidFill>
                  <a:srgbClr val="1F3762"/>
                </a:solidFill>
                <a:latin typeface="字体视界-NWE粗楷体" panose="02000500000000000000" pitchFamily="2" charset="-122"/>
                <a:ea typeface="字体视界-NWE粗楷体" panose="02000500000000000000" pitchFamily="2" charset="-122"/>
              </a:rPr>
              <a:t>：数控技术</a:t>
            </a:r>
            <a:endParaRPr lang="zh-CN" altLang="en-US" sz="28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813" name="文本框 38"/>
          <p:cNvSpPr txBox="1"/>
          <p:nvPr/>
        </p:nvSpPr>
        <p:spPr>
          <a:xfrm>
            <a:off x="4242497" y="5699505"/>
            <a:ext cx="1522416" cy="306705"/>
          </a:xfrm>
          <a:prstGeom prst="rect">
            <a:avLst/>
          </a:prstGeom>
          <a:noFill/>
        </p:spPr>
        <p:txBody>
          <a:bodyPr wrap="square" rtlCol="0">
            <a:spAutoFit/>
          </a:bodyPr>
          <a:p>
            <a:r>
              <a:rPr lang="zh-CN" altLang="en-US" sz="1400" dirty="0">
                <a:solidFill>
                  <a:srgbClr val="1F3762"/>
                </a:solidFill>
                <a:latin typeface="字体视界-NWE粗楷体" panose="02000500000000000000" pitchFamily="2" charset="-122"/>
                <a:ea typeface="字体视界-NWE粗楷体" panose="02000500000000000000" pitchFamily="2" charset="-122"/>
                <a:sym typeface="+mn-ea"/>
              </a:rPr>
              <a:t>答辩人</a:t>
            </a:r>
            <a:r>
              <a:rPr lang="zh-CN" altLang="en-US" sz="1400" dirty="0" smtClean="0">
                <a:solidFill>
                  <a:srgbClr val="1F3762"/>
                </a:solidFill>
                <a:latin typeface="字体视界-NWE粗楷体" panose="02000500000000000000" pitchFamily="2" charset="-122"/>
                <a:ea typeface="字体视界-NWE粗楷体" panose="02000500000000000000" pitchFamily="2" charset="-122"/>
                <a:sym typeface="+mn-ea"/>
              </a:rPr>
              <a:t>：何有栋</a:t>
            </a:r>
            <a:endParaRPr lang="zh-CN" altLang="en-US" sz="1400" dirty="0">
              <a:solidFill>
                <a:srgbClr val="1F3762"/>
              </a:solidFill>
              <a:latin typeface="字体视界-NWE粗楷体" panose="02000500000000000000" pitchFamily="2" charset="-122"/>
              <a:ea typeface="字体视界-NWE粗楷体" panose="02000500000000000000" pitchFamily="2" charset="-122"/>
            </a:endParaRPr>
          </a:p>
        </p:txBody>
      </p:sp>
      <p:sp>
        <p:nvSpPr>
          <p:cNvPr id="1048814" name="文本框 39"/>
          <p:cNvSpPr txBox="1"/>
          <p:nvPr/>
        </p:nvSpPr>
        <p:spPr>
          <a:xfrm>
            <a:off x="7061897" y="5699505"/>
            <a:ext cx="1522416" cy="306705"/>
          </a:xfrm>
          <a:prstGeom prst="rect">
            <a:avLst/>
          </a:prstGeom>
          <a:noFill/>
        </p:spPr>
        <p:txBody>
          <a:bodyPr wrap="square" rtlCol="0">
            <a:spAutoFit/>
          </a:bodyPr>
          <a:p>
            <a:r>
              <a:rPr lang="zh-CN" altLang="en-US" sz="1400" dirty="0">
                <a:solidFill>
                  <a:srgbClr val="1F3762"/>
                </a:solidFill>
                <a:latin typeface="字体视界-NWE粗楷体" panose="02000500000000000000" pitchFamily="2" charset="-122"/>
                <a:ea typeface="字体视界-NWE粗楷体" panose="02000500000000000000" pitchFamily="2" charset="-122"/>
                <a:sym typeface="+mn-ea"/>
              </a:rPr>
              <a:t>指导教师</a:t>
            </a:r>
            <a:r>
              <a:rPr lang="zh-CN" altLang="en-US" sz="1400" dirty="0" smtClean="0">
                <a:solidFill>
                  <a:srgbClr val="1F3762"/>
                </a:solidFill>
                <a:latin typeface="字体视界-NWE粗楷体" panose="02000500000000000000" pitchFamily="2" charset="-122"/>
                <a:ea typeface="字体视界-NWE粗楷体" panose="02000500000000000000" pitchFamily="2" charset="-122"/>
                <a:sym typeface="+mn-ea"/>
              </a:rPr>
              <a:t>：高星</a:t>
            </a:r>
            <a:endParaRPr lang="zh-CN" altLang="en-US" sz="1400" dirty="0">
              <a:solidFill>
                <a:srgbClr val="1F3762"/>
              </a:solidFill>
              <a:latin typeface="字体视界-NWE粗楷体" panose="02000500000000000000" pitchFamily="2" charset="-122"/>
              <a:ea typeface="字体视界-NWE粗楷体" panose="02000500000000000000" pitchFamily="2" charset="-122"/>
            </a:endParaRPr>
          </a:p>
        </p:txBody>
      </p:sp>
      <p:pic>
        <p:nvPicPr>
          <p:cNvPr id="2097218" name="图片 41"/>
          <p:cNvPicPr>
            <a:picLocks noChangeAspect="1"/>
          </p:cNvPicPr>
          <p:nvPr/>
        </p:nvPicPr>
        <p:blipFill rotWithShape="1">
          <a:blip r:embed="rId1" cstate="print"/>
          <a:srcRect l="56500" t="39024" r="32326" b="39024"/>
          <a:stretch>
            <a:fillRect/>
          </a:stretch>
        </p:blipFill>
        <p:spPr>
          <a:xfrm>
            <a:off x="3833221" y="5559838"/>
            <a:ext cx="413925" cy="457382"/>
          </a:xfrm>
          <a:prstGeom prst="rect">
            <a:avLst/>
          </a:prstGeom>
        </p:spPr>
      </p:pic>
      <p:pic>
        <p:nvPicPr>
          <p:cNvPr id="2097219" name="图片 43"/>
          <p:cNvPicPr>
            <a:picLocks noChangeAspect="1"/>
          </p:cNvPicPr>
          <p:nvPr/>
        </p:nvPicPr>
        <p:blipFill rotWithShape="1">
          <a:blip r:embed="rId2" cstate="print"/>
          <a:srcRect l="44382" t="39443" r="44445" b="39443"/>
          <a:stretch>
            <a:fillRect/>
          </a:stretch>
        </p:blipFill>
        <p:spPr>
          <a:xfrm>
            <a:off x="6647972" y="5577307"/>
            <a:ext cx="413925" cy="439913"/>
          </a:xfrm>
          <a:prstGeom prst="rect">
            <a:avLst/>
          </a:prstGeom>
        </p:spPr>
      </p:pic>
      <p:pic>
        <p:nvPicPr>
          <p:cNvPr id="2097220" name="Picture 2" descr="C:\Users\Administrator\Desktop\校徽.png"/>
          <p:cNvPicPr>
            <a:picLocks noChangeAspect="1" noChangeArrowheads="1"/>
          </p:cNvPicPr>
          <p:nvPr/>
        </p:nvPicPr>
        <p:blipFill>
          <a:blip r:embed="rId3"/>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300" advTm="10000">
        <p14:pan dir="u"/>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6"/>
                                        </p:tgtEl>
                                        <p:attrNameLst>
                                          <p:attrName>style.visibility</p:attrName>
                                        </p:attrNameLst>
                                      </p:cBhvr>
                                      <p:to>
                                        <p:strVal val="visible"/>
                                      </p:to>
                                    </p:set>
                                    <p:anim calcmode="lin" valueType="num">
                                      <p:cBhvr>
                                        <p:cTn id="7" dur="500" fill="hold"/>
                                        <p:tgtEl>
                                          <p:spTgt spid="126"/>
                                        </p:tgtEl>
                                        <p:attrNameLst>
                                          <p:attrName>ppt_w</p:attrName>
                                        </p:attrNameLst>
                                      </p:cBhvr>
                                      <p:tavLst>
                                        <p:tav tm="0">
                                          <p:val>
                                            <p:fltVal val="0.0"/>
                                          </p:val>
                                        </p:tav>
                                        <p:tav tm="100000">
                                          <p:val>
                                            <p:strVal val="#ppt_w"/>
                                          </p:val>
                                        </p:tav>
                                      </p:tavLst>
                                    </p:anim>
                                    <p:anim calcmode="lin" valueType="num">
                                      <p:cBhvr>
                                        <p:cTn id="8" dur="500" fill="hold"/>
                                        <p:tgtEl>
                                          <p:spTgt spid="126"/>
                                        </p:tgtEl>
                                        <p:attrNameLst>
                                          <p:attrName>ppt_h</p:attrName>
                                        </p:attrNameLst>
                                      </p:cBhvr>
                                      <p:tavLst>
                                        <p:tav tm="0">
                                          <p:val>
                                            <p:fltVal val="0.0"/>
                                          </p:val>
                                        </p:tav>
                                        <p:tav tm="100000">
                                          <p:val>
                                            <p:strVal val="#ppt_h"/>
                                          </p:val>
                                        </p:tav>
                                      </p:tavLst>
                                    </p:anim>
                                    <p:animEffect transition="in" filter="fade">
                                      <p:cBhvr>
                                        <p:cTn id="9" dur="500"/>
                                        <p:tgtEl>
                                          <p:spTgt spid="126"/>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1048810"/>
                                        </p:tgtEl>
                                        <p:attrNameLst>
                                          <p:attrName>style.visibility</p:attrName>
                                        </p:attrNameLst>
                                      </p:cBhvr>
                                      <p:to>
                                        <p:strVal val="visible"/>
                                      </p:to>
                                    </p:set>
                                    <p:animEffect transition="in" filter="fade">
                                      <p:cBhvr>
                                        <p:cTn id="12" dur="1500"/>
                                        <p:tgtEl>
                                          <p:spTgt spid="1048810"/>
                                        </p:tgtEl>
                                      </p:cBhvr>
                                    </p:animEffect>
                                    <p:anim calcmode="lin" valueType="num">
                                      <p:cBhvr>
                                        <p:cTn id="13" dur="1500" fill="hold"/>
                                        <p:tgtEl>
                                          <p:spTgt spid="1048810"/>
                                        </p:tgtEl>
                                        <p:attrNameLst>
                                          <p:attrName>ppt_x</p:attrName>
                                        </p:attrNameLst>
                                      </p:cBhvr>
                                      <p:tavLst>
                                        <p:tav tm="0">
                                          <p:val>
                                            <p:strVal val="#ppt_x"/>
                                          </p:val>
                                        </p:tav>
                                        <p:tav tm="100000">
                                          <p:val>
                                            <p:strVal val="#ppt_x"/>
                                          </p:val>
                                        </p:tav>
                                      </p:tavLst>
                                    </p:anim>
                                    <p:anim calcmode="lin" valueType="num">
                                      <p:cBhvr>
                                        <p:cTn id="14" dur="1500" fill="hold"/>
                                        <p:tgtEl>
                                          <p:spTgt spid="1048810"/>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048811"/>
                                        </p:tgtEl>
                                        <p:attrNameLst>
                                          <p:attrName>style.visibility</p:attrName>
                                        </p:attrNameLst>
                                      </p:cBhvr>
                                      <p:to>
                                        <p:strVal val="visible"/>
                                      </p:to>
                                    </p:set>
                                    <p:animEffect transition="in" filter="fade">
                                      <p:cBhvr>
                                        <p:cTn id="17" dur="1500"/>
                                        <p:tgtEl>
                                          <p:spTgt spid="1048811"/>
                                        </p:tgtEl>
                                      </p:cBhvr>
                                    </p:animEffect>
                                    <p:anim calcmode="lin" valueType="num">
                                      <p:cBhvr>
                                        <p:cTn id="18" dur="1500" fill="hold"/>
                                        <p:tgtEl>
                                          <p:spTgt spid="1048811"/>
                                        </p:tgtEl>
                                        <p:attrNameLst>
                                          <p:attrName>ppt_x</p:attrName>
                                        </p:attrNameLst>
                                      </p:cBhvr>
                                      <p:tavLst>
                                        <p:tav tm="0">
                                          <p:val>
                                            <p:strVal val="#ppt_x"/>
                                          </p:val>
                                        </p:tav>
                                        <p:tav tm="100000">
                                          <p:val>
                                            <p:strVal val="#ppt_x"/>
                                          </p:val>
                                        </p:tav>
                                      </p:tavLst>
                                    </p:anim>
                                    <p:anim calcmode="lin" valueType="num">
                                      <p:cBhvr>
                                        <p:cTn id="19" dur="1500" fill="hold"/>
                                        <p:tgtEl>
                                          <p:spTgt spid="1048811"/>
                                        </p:tgtEl>
                                        <p:attrNameLst>
                                          <p:attrName>ppt_y</p:attrName>
                                        </p:attrNameLst>
                                      </p:cBhvr>
                                      <p:tavLst>
                                        <p:tav tm="0">
                                          <p:val>
                                            <p:strVal val="#ppt_y-.1"/>
                                          </p:val>
                                        </p:tav>
                                        <p:tav tm="100000">
                                          <p:val>
                                            <p:strVal val="#ppt_y"/>
                                          </p:val>
                                        </p:tav>
                                      </p:tavLst>
                                    </p:anim>
                                  </p:childTnLst>
                                </p:cTn>
                              </p:par>
                              <p:par>
                                <p:cTn id="20" presetID="14" presetClass="entr" presetSubtype="10" fill="hold" grpId="0" nodeType="withEffect">
                                  <p:stCondLst>
                                    <p:cond delay="1500"/>
                                  </p:stCondLst>
                                  <p:childTnLst>
                                    <p:set>
                                      <p:cBhvr>
                                        <p:cTn id="21" dur="1" fill="hold">
                                          <p:stCondLst>
                                            <p:cond delay="0"/>
                                          </p:stCondLst>
                                        </p:cTn>
                                        <p:tgtEl>
                                          <p:spTgt spid="1048812"/>
                                        </p:tgtEl>
                                        <p:attrNameLst>
                                          <p:attrName>style.visibility</p:attrName>
                                        </p:attrNameLst>
                                      </p:cBhvr>
                                      <p:to>
                                        <p:strVal val="visible"/>
                                      </p:to>
                                    </p:set>
                                    <p:animEffect transition="in" filter="randombar(horizontal)">
                                      <p:cBhvr>
                                        <p:cTn id="22" dur="500"/>
                                        <p:tgtEl>
                                          <p:spTgt spid="1048812"/>
                                        </p:tgtEl>
                                      </p:cBhvr>
                                    </p:animEffect>
                                  </p:childTnLst>
                                </p:cTn>
                              </p:par>
                              <p:par>
                                <p:cTn id="23" presetID="22" presetClass="entr" presetSubtype="8" fill="hold" grpId="0" nodeType="withEffect">
                                  <p:stCondLst>
                                    <p:cond delay="2250"/>
                                  </p:stCondLst>
                                  <p:childTnLst>
                                    <p:set>
                                      <p:cBhvr>
                                        <p:cTn id="24" dur="1" fill="hold">
                                          <p:stCondLst>
                                            <p:cond delay="0"/>
                                          </p:stCondLst>
                                        </p:cTn>
                                        <p:tgtEl>
                                          <p:spTgt spid="1048813"/>
                                        </p:tgtEl>
                                        <p:attrNameLst>
                                          <p:attrName>style.visibility</p:attrName>
                                        </p:attrNameLst>
                                      </p:cBhvr>
                                      <p:to>
                                        <p:strVal val="visible"/>
                                      </p:to>
                                    </p:set>
                                    <p:animEffect transition="in" filter="wipe(left)">
                                      <p:cBhvr>
                                        <p:cTn id="25" dur="500"/>
                                        <p:tgtEl>
                                          <p:spTgt spid="1048813"/>
                                        </p:tgtEl>
                                      </p:cBhvr>
                                    </p:animEffect>
                                  </p:childTnLst>
                                </p:cTn>
                              </p:par>
                              <p:par>
                                <p:cTn id="26" presetID="22" presetClass="entr" presetSubtype="8" fill="hold" nodeType="withEffect">
                                  <p:stCondLst>
                                    <p:cond delay="2250"/>
                                  </p:stCondLst>
                                  <p:childTnLst>
                                    <p:set>
                                      <p:cBhvr>
                                        <p:cTn id="27" dur="1" fill="hold">
                                          <p:stCondLst>
                                            <p:cond delay="0"/>
                                          </p:stCondLst>
                                        </p:cTn>
                                        <p:tgtEl>
                                          <p:spTgt spid="2097218"/>
                                        </p:tgtEl>
                                        <p:attrNameLst>
                                          <p:attrName>style.visibility</p:attrName>
                                        </p:attrNameLst>
                                      </p:cBhvr>
                                      <p:to>
                                        <p:strVal val="visible"/>
                                      </p:to>
                                    </p:set>
                                    <p:animEffect transition="in" filter="wipe(left)">
                                      <p:cBhvr>
                                        <p:cTn id="28" dur="500"/>
                                        <p:tgtEl>
                                          <p:spTgt spid="2097218"/>
                                        </p:tgtEl>
                                      </p:cBhvr>
                                    </p:animEffect>
                                  </p:childTnLst>
                                </p:cTn>
                              </p:par>
                              <p:par>
                                <p:cTn id="29" presetID="22" presetClass="entr" presetSubtype="2" fill="hold" nodeType="withEffect">
                                  <p:stCondLst>
                                    <p:cond delay="2250"/>
                                  </p:stCondLst>
                                  <p:childTnLst>
                                    <p:set>
                                      <p:cBhvr>
                                        <p:cTn id="30" dur="1" fill="hold">
                                          <p:stCondLst>
                                            <p:cond delay="0"/>
                                          </p:stCondLst>
                                        </p:cTn>
                                        <p:tgtEl>
                                          <p:spTgt spid="2097219"/>
                                        </p:tgtEl>
                                        <p:attrNameLst>
                                          <p:attrName>style.visibility</p:attrName>
                                        </p:attrNameLst>
                                      </p:cBhvr>
                                      <p:to>
                                        <p:strVal val="visible"/>
                                      </p:to>
                                    </p:set>
                                    <p:animEffect transition="in" filter="wipe(right)">
                                      <p:cBhvr>
                                        <p:cTn id="31" dur="500"/>
                                        <p:tgtEl>
                                          <p:spTgt spid="2097219"/>
                                        </p:tgtEl>
                                      </p:cBhvr>
                                    </p:animEffect>
                                  </p:childTnLst>
                                </p:cTn>
                              </p:par>
                              <p:par>
                                <p:cTn id="32" presetID="22" presetClass="entr" presetSubtype="2" fill="hold" grpId="0" nodeType="withEffect">
                                  <p:stCondLst>
                                    <p:cond delay="2250"/>
                                  </p:stCondLst>
                                  <p:childTnLst>
                                    <p:set>
                                      <p:cBhvr>
                                        <p:cTn id="33" dur="1" fill="hold">
                                          <p:stCondLst>
                                            <p:cond delay="0"/>
                                          </p:stCondLst>
                                        </p:cTn>
                                        <p:tgtEl>
                                          <p:spTgt spid="1048814"/>
                                        </p:tgtEl>
                                        <p:attrNameLst>
                                          <p:attrName>style.visibility</p:attrName>
                                        </p:attrNameLst>
                                      </p:cBhvr>
                                      <p:to>
                                        <p:strVal val="visible"/>
                                      </p:to>
                                    </p:set>
                                    <p:animEffect transition="in" filter="wipe(right)">
                                      <p:cBhvr>
                                        <p:cTn id="34" dur="500"/>
                                        <p:tgtEl>
                                          <p:spTgt spid="10488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10" grpId="0" bldLvl="0" animBg="1"/>
      <p:bldP spid="1048811" grpId="0"/>
      <p:bldP spid="1048812" grpId="0" bldLvl="0" animBg="1"/>
      <p:bldP spid="1048813" grpId="0"/>
      <p:bldP spid="10488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09" name="TextBox 23"/>
          <p:cNvSpPr txBox="1"/>
          <p:nvPr/>
        </p:nvSpPr>
        <p:spPr>
          <a:xfrm>
            <a:off x="3576320" y="5005705"/>
            <a:ext cx="1991995" cy="436245"/>
          </a:xfrm>
          <a:prstGeom prst="rect">
            <a:avLst/>
          </a:prstGeom>
          <a:noFill/>
        </p:spPr>
        <p:txBody>
          <a:bodyPr wrap="square" lIns="68579" tIns="34289" rIns="68579" bIns="34289" rtlCol="0">
            <a:spAutoFit/>
          </a:bodyPr>
          <a:p>
            <a:pPr indent="0">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1.</a:t>
            </a: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选题背景</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610" name="TextBox 25"/>
          <p:cNvSpPr txBox="1"/>
          <p:nvPr/>
        </p:nvSpPr>
        <p:spPr>
          <a:xfrm>
            <a:off x="5774055" y="5005705"/>
            <a:ext cx="2098040" cy="436245"/>
          </a:xfrm>
          <a:prstGeom prst="rect">
            <a:avLst/>
          </a:prstGeom>
          <a:noFill/>
        </p:spPr>
        <p:txBody>
          <a:bodyPr wrap="square" lIns="68579" tIns="34289" rIns="68579" bIns="34289" rtlCol="0">
            <a:spAutoFit/>
          </a:bodyPr>
          <a:p>
            <a:pPr indent="0">
              <a:buFont typeface="Wingdings" panose="05000000000000000000" pitchFamily="2" charset="2"/>
              <a:buNone/>
            </a:pPr>
            <a:r>
              <a:rPr lang="en-US" altLang="zh-CN" sz="20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 </a:t>
            </a: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2.</a:t>
            </a: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研究意义</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grpSp>
        <p:nvGrpSpPr>
          <p:cNvPr id="50" name="组合 22"/>
          <p:cNvGrpSpPr/>
          <p:nvPr/>
        </p:nvGrpSpPr>
        <p:grpSpPr>
          <a:xfrm>
            <a:off x="4" y="969100"/>
            <a:ext cx="12191996" cy="1794132"/>
            <a:chOff x="4" y="977295"/>
            <a:chExt cx="12191996" cy="1794132"/>
          </a:xfrm>
        </p:grpSpPr>
        <p:sp>
          <p:nvSpPr>
            <p:cNvPr id="1048611"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51" name="组合 24"/>
            <p:cNvGrpSpPr/>
            <p:nvPr/>
          </p:nvGrpSpPr>
          <p:grpSpPr>
            <a:xfrm>
              <a:off x="4" y="2268060"/>
              <a:ext cx="12191996" cy="5240"/>
              <a:chOff x="4" y="2268060"/>
              <a:chExt cx="12191996" cy="5240"/>
            </a:xfrm>
          </p:grpSpPr>
          <p:cxnSp>
            <p:nvCxnSpPr>
              <p:cNvPr id="3145732"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33"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612" name="矩形 1"/>
          <p:cNvSpPr>
            <a:spLocks noChangeArrowheads="1"/>
          </p:cNvSpPr>
          <p:nvPr/>
        </p:nvSpPr>
        <p:spPr bwMode="auto">
          <a:xfrm>
            <a:off x="3773805" y="3368040"/>
            <a:ext cx="5732780" cy="861060"/>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66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Ⅰ </a:t>
            </a:r>
            <a:r>
              <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课题综述</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13" name="TextBox 23"/>
          <p:cNvSpPr txBox="1"/>
          <p:nvPr/>
        </p:nvSpPr>
        <p:spPr>
          <a:xfrm>
            <a:off x="7202170" y="5005705"/>
            <a:ext cx="2835910" cy="436245"/>
          </a:xfrm>
          <a:prstGeom prst="rect">
            <a:avLst/>
          </a:prstGeom>
          <a:noFill/>
        </p:spPr>
        <p:txBody>
          <a:bodyPr wrap="square" lIns="68579" tIns="34289" rIns="68579" bIns="34289" rtlCol="0">
            <a:spAutoFit/>
          </a:bodyPr>
          <a:p>
            <a:pPr lvl="2" indent="0">
              <a:buFont typeface="Wingdings" panose="05000000000000000000" pitchFamily="2" charset="2"/>
              <a:buNone/>
            </a:pPr>
            <a:r>
              <a:rPr lang="en-US" altLang="zh-CN"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✮3.</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内容概括</a:t>
            </a:r>
            <a:endPar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163" name="Picture 2" descr="C:\Users\Administrator\Desktop\校徽.png"/>
          <p:cNvPicPr>
            <a:picLocks noChangeAspect="1" noChangeArrowheads="1"/>
          </p:cNvPicPr>
          <p:nvPr/>
        </p:nvPicPr>
        <p:blipFill>
          <a:blip r:embed="rId1"/>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500" fill="hold"/>
                                        <p:tgtEl>
                                          <p:spTgt spid="50"/>
                                        </p:tgtEl>
                                        <p:attrNameLst>
                                          <p:attrName>ppt_w</p:attrName>
                                        </p:attrNameLst>
                                      </p:cBhvr>
                                      <p:tavLst>
                                        <p:tav tm="0">
                                          <p:val>
                                            <p:fltVal val="0.0"/>
                                          </p:val>
                                        </p:tav>
                                        <p:tav tm="100000">
                                          <p:val>
                                            <p:strVal val="#ppt_w"/>
                                          </p:val>
                                        </p:tav>
                                      </p:tavLst>
                                    </p:anim>
                                    <p:anim calcmode="lin" valueType="num">
                                      <p:cBhvr>
                                        <p:cTn id="8" dur="500" fill="hold"/>
                                        <p:tgtEl>
                                          <p:spTgt spid="50"/>
                                        </p:tgtEl>
                                        <p:attrNameLst>
                                          <p:attrName>ppt_h</p:attrName>
                                        </p:attrNameLst>
                                      </p:cBhvr>
                                      <p:tavLst>
                                        <p:tav tm="0">
                                          <p:val>
                                            <p:fltVal val="0.0"/>
                                          </p:val>
                                        </p:tav>
                                        <p:tav tm="100000">
                                          <p:val>
                                            <p:strVal val="#ppt_h"/>
                                          </p:val>
                                        </p:tav>
                                      </p:tavLst>
                                    </p:anim>
                                    <p:animEffect transition="in" filter="fade">
                                      <p:cBhvr>
                                        <p:cTn id="9" dur="500"/>
                                        <p:tgtEl>
                                          <p:spTgt spid="50"/>
                                        </p:tgtEl>
                                      </p:cBhvr>
                                    </p:animEffect>
                                  </p:childTnLst>
                                </p:cTn>
                              </p:par>
                              <p:par>
                                <p:cTn id="10" presetID="16" presetClass="entr" presetSubtype="21" fill="hold" grpId="0" nodeType="withEffect">
                                  <p:stCondLst>
                                    <p:cond delay="500"/>
                                  </p:stCondLst>
                                  <p:childTnLst>
                                    <p:set>
                                      <p:cBhvr>
                                        <p:cTn id="11" dur="1" fill="hold">
                                          <p:stCondLst>
                                            <p:cond delay="0"/>
                                          </p:stCondLst>
                                        </p:cTn>
                                        <p:tgtEl>
                                          <p:spTgt spid="1048612"/>
                                        </p:tgtEl>
                                        <p:attrNameLst>
                                          <p:attrName>style.visibility</p:attrName>
                                        </p:attrNameLst>
                                      </p:cBhvr>
                                      <p:to>
                                        <p:strVal val="visible"/>
                                      </p:to>
                                    </p:set>
                                    <p:animEffect transition="in" filter="barn(inVertical)">
                                      <p:cBhvr>
                                        <p:cTn id="12" dur="500"/>
                                        <p:tgtEl>
                                          <p:spTgt spid="1048612"/>
                                        </p:tgtEl>
                                      </p:cBhvr>
                                    </p:animEffect>
                                  </p:childTnLst>
                                </p:cTn>
                              </p:par>
                              <p:par>
                                <p:cTn id="13" presetID="42" presetClass="entr" presetSubtype="0" fill="hold" grpId="0" nodeType="withEffect">
                                  <p:stCondLst>
                                    <p:cond delay="1000"/>
                                  </p:stCondLst>
                                  <p:childTnLst>
                                    <p:set>
                                      <p:cBhvr>
                                        <p:cTn id="14" dur="1" fill="hold">
                                          <p:stCondLst>
                                            <p:cond delay="0"/>
                                          </p:stCondLst>
                                        </p:cTn>
                                        <p:tgtEl>
                                          <p:spTgt spid="1048609"/>
                                        </p:tgtEl>
                                        <p:attrNameLst>
                                          <p:attrName>style.visibility</p:attrName>
                                        </p:attrNameLst>
                                      </p:cBhvr>
                                      <p:to>
                                        <p:strVal val="visible"/>
                                      </p:to>
                                    </p:set>
                                    <p:animEffect transition="in" filter="fade">
                                      <p:cBhvr>
                                        <p:cTn id="15" dur="1000"/>
                                        <p:tgtEl>
                                          <p:spTgt spid="1048609"/>
                                        </p:tgtEl>
                                      </p:cBhvr>
                                    </p:animEffect>
                                    <p:anim calcmode="lin" valueType="num">
                                      <p:cBhvr>
                                        <p:cTn id="16" dur="1000" fill="hold"/>
                                        <p:tgtEl>
                                          <p:spTgt spid="1048609"/>
                                        </p:tgtEl>
                                        <p:attrNameLst>
                                          <p:attrName>ppt_x</p:attrName>
                                        </p:attrNameLst>
                                      </p:cBhvr>
                                      <p:tavLst>
                                        <p:tav tm="0">
                                          <p:val>
                                            <p:strVal val="#ppt_x"/>
                                          </p:val>
                                        </p:tav>
                                        <p:tav tm="100000">
                                          <p:val>
                                            <p:strVal val="#ppt_x"/>
                                          </p:val>
                                        </p:tav>
                                      </p:tavLst>
                                    </p:anim>
                                    <p:anim calcmode="lin" valueType="num">
                                      <p:cBhvr>
                                        <p:cTn id="17" dur="1000" fill="hold"/>
                                        <p:tgtEl>
                                          <p:spTgt spid="1048609"/>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1000"/>
                                  </p:stCondLst>
                                  <p:childTnLst>
                                    <p:set>
                                      <p:cBhvr>
                                        <p:cTn id="19" dur="1" fill="hold">
                                          <p:stCondLst>
                                            <p:cond delay="0"/>
                                          </p:stCondLst>
                                        </p:cTn>
                                        <p:tgtEl>
                                          <p:spTgt spid="1048610"/>
                                        </p:tgtEl>
                                        <p:attrNameLst>
                                          <p:attrName>style.visibility</p:attrName>
                                        </p:attrNameLst>
                                      </p:cBhvr>
                                      <p:to>
                                        <p:strVal val="visible"/>
                                      </p:to>
                                    </p:set>
                                    <p:animEffect transition="in" filter="fade">
                                      <p:cBhvr>
                                        <p:cTn id="20" dur="1000"/>
                                        <p:tgtEl>
                                          <p:spTgt spid="1048610"/>
                                        </p:tgtEl>
                                      </p:cBhvr>
                                    </p:animEffect>
                                    <p:anim calcmode="lin" valueType="num">
                                      <p:cBhvr>
                                        <p:cTn id="21" dur="1000" fill="hold"/>
                                        <p:tgtEl>
                                          <p:spTgt spid="1048610"/>
                                        </p:tgtEl>
                                        <p:attrNameLst>
                                          <p:attrName>ppt_x</p:attrName>
                                        </p:attrNameLst>
                                      </p:cBhvr>
                                      <p:tavLst>
                                        <p:tav tm="0">
                                          <p:val>
                                            <p:strVal val="#ppt_x"/>
                                          </p:val>
                                        </p:tav>
                                        <p:tav tm="100000">
                                          <p:val>
                                            <p:strVal val="#ppt_x"/>
                                          </p:val>
                                        </p:tav>
                                      </p:tavLst>
                                    </p:anim>
                                    <p:anim calcmode="lin" valueType="num">
                                      <p:cBhvr>
                                        <p:cTn id="22" dur="1000" fill="hold"/>
                                        <p:tgtEl>
                                          <p:spTgt spid="1048610"/>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1000"/>
                                  </p:stCondLst>
                                  <p:childTnLst>
                                    <p:set>
                                      <p:cBhvr>
                                        <p:cTn id="24" dur="1" fill="hold">
                                          <p:stCondLst>
                                            <p:cond delay="0"/>
                                          </p:stCondLst>
                                        </p:cTn>
                                        <p:tgtEl>
                                          <p:spTgt spid="1048613"/>
                                        </p:tgtEl>
                                        <p:attrNameLst>
                                          <p:attrName>style.visibility</p:attrName>
                                        </p:attrNameLst>
                                      </p:cBhvr>
                                      <p:to>
                                        <p:strVal val="visible"/>
                                      </p:to>
                                    </p:set>
                                    <p:animEffect transition="in" filter="fade">
                                      <p:cBhvr>
                                        <p:cTn id="25" dur="1000"/>
                                        <p:tgtEl>
                                          <p:spTgt spid="1048613"/>
                                        </p:tgtEl>
                                      </p:cBhvr>
                                    </p:animEffect>
                                    <p:anim calcmode="lin" valueType="num">
                                      <p:cBhvr>
                                        <p:cTn id="26" dur="1000" fill="hold"/>
                                        <p:tgtEl>
                                          <p:spTgt spid="1048613"/>
                                        </p:tgtEl>
                                        <p:attrNameLst>
                                          <p:attrName>ppt_x</p:attrName>
                                        </p:attrNameLst>
                                      </p:cBhvr>
                                      <p:tavLst>
                                        <p:tav tm="0">
                                          <p:val>
                                            <p:strVal val="#ppt_x"/>
                                          </p:val>
                                        </p:tav>
                                        <p:tav tm="100000">
                                          <p:val>
                                            <p:strVal val="#ppt_x"/>
                                          </p:val>
                                        </p:tav>
                                      </p:tavLst>
                                    </p:anim>
                                    <p:anim calcmode="lin" valueType="num">
                                      <p:cBhvr>
                                        <p:cTn id="27" dur="1000" fill="hold"/>
                                        <p:tgtEl>
                                          <p:spTgt spid="10486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09" grpId="0"/>
      <p:bldP spid="1048610" grpId="0"/>
      <p:bldP spid="1048612" grpId="0"/>
      <p:bldP spid="10486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621"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a:solidFill>
                  <a:srgbClr val="1F3762"/>
                </a:solidFill>
                <a:latin typeface="+mn-lt"/>
                <a:ea typeface="+mn-ea"/>
                <a:cs typeface="+mn-ea"/>
                <a:sym typeface="+mn-lt"/>
              </a:rPr>
              <a:t>课题综述</a:t>
            </a:r>
            <a:endParaRPr lang="zh-CN" altLang="en-US" sz="4400" b="1" dirty="0">
              <a:solidFill>
                <a:srgbClr val="1F3762"/>
              </a:solidFill>
              <a:latin typeface="+mn-lt"/>
              <a:ea typeface="+mn-ea"/>
              <a:cs typeface="+mn-ea"/>
              <a:sym typeface="+mn-lt"/>
            </a:endParaRPr>
          </a:p>
        </p:txBody>
      </p:sp>
      <p:grpSp>
        <p:nvGrpSpPr>
          <p:cNvPr id="57" name="组合 19"/>
          <p:cNvGrpSpPr/>
          <p:nvPr/>
        </p:nvGrpSpPr>
        <p:grpSpPr>
          <a:xfrm>
            <a:off x="1668161" y="1426334"/>
            <a:ext cx="8855677" cy="889041"/>
            <a:chOff x="2954339" y="1203395"/>
            <a:chExt cx="7162269" cy="836906"/>
          </a:xfrm>
        </p:grpSpPr>
        <p:sp>
          <p:nvSpPr>
            <p:cNvPr id="1048622" name="矩形 20"/>
            <p:cNvSpPr>
              <a:spLocks noChangeArrowheads="1"/>
            </p:cNvSpPr>
            <p:nvPr/>
          </p:nvSpPr>
          <p:spPr bwMode="auto">
            <a:xfrm>
              <a:off x="2954339" y="1694800"/>
              <a:ext cx="7162269" cy="345501"/>
            </a:xfrm>
            <a:prstGeom prst="rect">
              <a:avLst/>
            </a:prstGeom>
            <a:noFill/>
            <a:ln>
              <a:noFill/>
            </a:ln>
          </p:spPr>
          <p:txBody>
            <a:bodyPr wrap="square">
              <a:spAutoFit/>
            </a:bodyPr>
            <a:p>
              <a:pPr>
                <a:lnSpc>
                  <a:spcPct val="130000"/>
                </a:lnSpc>
              </a:pPr>
              <a:endParaRPr lang="en-US" altLang="zh-CN" sz="1600" dirty="0">
                <a:solidFill>
                  <a:srgbClr val="1F3762"/>
                </a:solidFill>
                <a:cs typeface="+mn-ea"/>
                <a:sym typeface="+mn-lt"/>
              </a:endParaRPr>
            </a:p>
          </p:txBody>
        </p:sp>
        <p:sp>
          <p:nvSpPr>
            <p:cNvPr id="1048623" name="矩形 21"/>
            <p:cNvSpPr/>
            <p:nvPr/>
          </p:nvSpPr>
          <p:spPr>
            <a:xfrm>
              <a:off x="3017539" y="1203395"/>
              <a:ext cx="1879679" cy="491361"/>
            </a:xfrm>
            <a:prstGeom prst="rect">
              <a:avLst/>
            </a:prstGeom>
          </p:spPr>
          <p:style>
            <a:lnRef idx="2">
              <a:schemeClr val="accent5"/>
            </a:lnRef>
            <a:fillRef idx="1">
              <a:schemeClr val="lt1"/>
            </a:fillRef>
            <a:effectRef idx="0">
              <a:schemeClr val="accent5"/>
            </a:effectRef>
            <a:fontRef idx="minor">
              <a:schemeClr val="dk1"/>
            </a:fontRef>
          </p:style>
          <p:txBody>
            <a:bodyPr wrap="none">
              <a:spAutoFit/>
            </a:bodyPr>
            <a:p>
              <a:pPr algn="l"/>
              <a:r>
                <a:rPr lang="en-US" altLang="zh-CN" sz="2800" dirty="0">
                  <a:solidFill>
                    <a:srgbClr val="1F3762"/>
                  </a:solidFill>
                  <a:cs typeface="+mn-ea"/>
                  <a:sym typeface="+mn-lt"/>
                </a:rPr>
                <a:t>--1.</a:t>
              </a:r>
              <a:r>
                <a:rPr lang="zh-CN" altLang="en-US" sz="2800" b="1" dirty="0">
                  <a:solidFill>
                    <a:srgbClr val="1F3762"/>
                  </a:solidFill>
                  <a:cs typeface="+mn-ea"/>
                  <a:sym typeface="+mn-lt"/>
                </a:rPr>
                <a:t>选题背景</a:t>
              </a:r>
              <a:endParaRPr lang="zh-CN" altLang="en-US" sz="2800" b="1" dirty="0">
                <a:solidFill>
                  <a:srgbClr val="1F3762"/>
                </a:solidFill>
                <a:cs typeface="+mn-ea"/>
                <a:sym typeface="+mn-lt"/>
              </a:endParaRPr>
            </a:p>
          </p:txBody>
        </p:sp>
      </p:grpSp>
      <p:graphicFrame>
        <p:nvGraphicFramePr>
          <p:cNvPr id="4194304" name="表格 5"/>
          <p:cNvGraphicFramePr>
            <a:graphicFrameLocks noGrp="1"/>
          </p:cNvGraphicFramePr>
          <p:nvPr/>
        </p:nvGraphicFramePr>
        <p:xfrm>
          <a:off x="779949" y="2131863"/>
          <a:ext cx="5316051" cy="4187025"/>
        </p:xfrm>
        <a:graphic>
          <a:graphicData uri="http://schemas.openxmlformats.org/drawingml/2006/table">
            <a:tbl>
              <a:tblPr>
                <a:tableStyleId>{5C22544A-7EE6-4342-B048-85BDC9FD1C3A}</a:tableStyleId>
              </a:tblPr>
              <a:tblGrid>
                <a:gridCol w="5316051"/>
              </a:tblGrid>
              <a:tr h="4187025">
                <a:tc>
                  <a:txBody>
                    <a:bodyPr/>
                    <a:p>
                      <a:pPr indent="381000" algn="l">
                        <a:lnSpc>
                          <a:spcPts val="2800"/>
                        </a:lnSpc>
                        <a:spcAft>
                          <a:spcPts val="0"/>
                        </a:spcAft>
                      </a:pPr>
                      <a:r>
                        <a:rPr sz="1600" kern="100" dirty="0">
                          <a:effectLst/>
                        </a:rPr>
                        <a:t>世界技能大赛有“技能奥林匹克”之称，由世界技能组织举办，是世界技能组织成员展示和交流职业技能的重要平台，其竞技水平代表了当今职业技能发展的世界先进水平。世界技能大赛已经有六十多年历史，最早的比赛始于西班牙。本零件</a:t>
                      </a:r>
                      <a:r>
                        <a:rPr lang="zh-CN" sz="1600" kern="100" dirty="0">
                          <a:effectLst/>
                        </a:rPr>
                        <a:t>图</a:t>
                      </a:r>
                      <a:r>
                        <a:rPr sz="1600" kern="100" dirty="0">
                          <a:effectLst/>
                        </a:rPr>
                        <a:t>来源于世界技能大赛中国队集训样题，具有一定的深度和难度。</a:t>
                      </a:r>
                      <a:endParaRPr lang="zh-CN" sz="1600" kern="100" dirty="0">
                        <a:effectLst/>
                      </a:endParaRPr>
                    </a:p>
                    <a:p>
                      <a:pPr indent="335280" algn="l">
                        <a:lnSpc>
                          <a:spcPct val="150000"/>
                        </a:lnSpc>
                        <a:spcAft>
                          <a:spcPts val="0"/>
                        </a:spcAft>
                      </a:pPr>
                      <a:r>
                        <a:rPr sz="1600" kern="100" dirty="0">
                          <a:effectLst/>
                        </a:rPr>
                        <a:t>本零件加工结构包含了复杂的外形、平面、槽、边倒角、孔、螺纹等内容，最高加工精度 7 级，通常在数控铣床或数控加工中心进行加工，需要加工正反两面，经过本课题的加工，可以更加了解编程的整个流程，可以提高学生各方面的能力，为以后在工作方面提供了更好的帮助。</a:t>
                      </a:r>
                      <a:endParaRPr sz="1600" kern="100" dirty="0">
                        <a:effectLst/>
                      </a:endParaRPr>
                    </a:p>
                  </a:txBody>
                  <a:tcPr marL="114300" marR="114300" marT="0" marB="0"/>
                </a:tc>
              </a:tr>
            </a:tbl>
          </a:graphicData>
        </a:graphic>
      </p:graphicFrame>
      <p:sp>
        <p:nvSpPr>
          <p:cNvPr id="1048624" name="椭圆 1"/>
          <p:cNvSpPr/>
          <p:nvPr/>
        </p:nvSpPr>
        <p:spPr>
          <a:xfrm>
            <a:off x="10272464" y="116632"/>
            <a:ext cx="993531" cy="103155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67"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pic>
        <p:nvPicPr>
          <p:cNvPr id="2" name="图片 1"/>
          <p:cNvPicPr>
            <a:picLocks noChangeAspect="1"/>
          </p:cNvPicPr>
          <p:nvPr/>
        </p:nvPicPr>
        <p:blipFill>
          <a:blip r:embed="rId2"/>
          <a:stretch>
            <a:fillRect/>
          </a:stretch>
        </p:blipFill>
        <p:spPr>
          <a:xfrm>
            <a:off x="6297930" y="2131695"/>
            <a:ext cx="5388610" cy="4186555"/>
          </a:xfrm>
          <a:prstGeom prst="rect">
            <a:avLst/>
          </a:prstGeom>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21"/>
                                        </p:tgtEl>
                                        <p:attrNameLst>
                                          <p:attrName>style.visibility</p:attrName>
                                        </p:attrNameLst>
                                      </p:cBhvr>
                                      <p:to>
                                        <p:strVal val="visible"/>
                                      </p:to>
                                    </p:set>
                                    <p:animEffect transition="in" filter="wipe(left)">
                                      <p:cBhvr>
                                        <p:cTn id="7" dur="500"/>
                                        <p:tgtEl>
                                          <p:spTgt spid="104862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7"/>
                                        </p:tgtEl>
                                        <p:attrNameLst>
                                          <p:attrName>style.visibility</p:attrName>
                                        </p:attrNameLst>
                                      </p:cBhvr>
                                      <p:to>
                                        <p:strVal val="visible"/>
                                      </p:to>
                                    </p:set>
                                    <p:animEffect transition="in" filter="randombar(horizontal)">
                                      <p:cBhvr>
                                        <p:cTn id="12"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26"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a:solidFill>
                  <a:srgbClr val="1F3762"/>
                </a:solidFill>
                <a:latin typeface="+mn-lt"/>
                <a:ea typeface="+mn-ea"/>
                <a:cs typeface="+mn-ea"/>
                <a:sym typeface="+mn-lt"/>
              </a:rPr>
              <a:t>课题综述</a:t>
            </a:r>
            <a:endParaRPr lang="zh-CN" altLang="en-US" sz="4400" b="1" dirty="0">
              <a:solidFill>
                <a:srgbClr val="1F3762"/>
              </a:solidFill>
              <a:latin typeface="+mn-lt"/>
              <a:ea typeface="+mn-ea"/>
              <a:cs typeface="+mn-ea"/>
              <a:sym typeface="+mn-lt"/>
            </a:endParaRPr>
          </a:p>
        </p:txBody>
      </p:sp>
      <p:grpSp>
        <p:nvGrpSpPr>
          <p:cNvPr id="59" name="组合 19"/>
          <p:cNvGrpSpPr/>
          <p:nvPr/>
        </p:nvGrpSpPr>
        <p:grpSpPr>
          <a:xfrm>
            <a:off x="1668161" y="312543"/>
            <a:ext cx="8855677" cy="2002832"/>
            <a:chOff x="2954339" y="154918"/>
            <a:chExt cx="7162269" cy="1885383"/>
          </a:xfrm>
        </p:grpSpPr>
        <p:sp>
          <p:nvSpPr>
            <p:cNvPr id="1048627" name="矩形 20"/>
            <p:cNvSpPr>
              <a:spLocks noChangeArrowheads="1"/>
            </p:cNvSpPr>
            <p:nvPr/>
          </p:nvSpPr>
          <p:spPr bwMode="auto">
            <a:xfrm>
              <a:off x="2954339" y="1694800"/>
              <a:ext cx="7162269" cy="345501"/>
            </a:xfrm>
            <a:prstGeom prst="rect">
              <a:avLst/>
            </a:prstGeom>
            <a:noFill/>
            <a:ln>
              <a:noFill/>
            </a:ln>
          </p:spPr>
          <p:txBody>
            <a:bodyPr wrap="square">
              <a:spAutoFit/>
            </a:bodyPr>
            <a:p>
              <a:pPr>
                <a:lnSpc>
                  <a:spcPct val="130000"/>
                </a:lnSpc>
              </a:pPr>
              <a:endParaRPr lang="en-US" altLang="zh-CN" sz="1600" dirty="0">
                <a:solidFill>
                  <a:srgbClr val="1F3762"/>
                </a:solidFill>
                <a:cs typeface="+mn-ea"/>
                <a:sym typeface="+mn-lt"/>
              </a:endParaRPr>
            </a:p>
          </p:txBody>
        </p:sp>
        <p:sp>
          <p:nvSpPr>
            <p:cNvPr id="1048628" name="矩形 21"/>
            <p:cNvSpPr/>
            <p:nvPr/>
          </p:nvSpPr>
          <p:spPr>
            <a:xfrm>
              <a:off x="5087210" y="154918"/>
              <a:ext cx="2142629" cy="491361"/>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p>
              <a:r>
                <a:rPr lang="en-US" altLang="zh-CN" sz="2800" b="1" dirty="0">
                  <a:solidFill>
                    <a:srgbClr val="1F3762"/>
                  </a:solidFill>
                  <a:cs typeface="+mn-ea"/>
                  <a:sym typeface="+mn-lt"/>
                </a:rPr>
                <a:t>--2.</a:t>
              </a:r>
              <a:r>
                <a:rPr lang="zh-CN" altLang="en-US" sz="2800" b="1" dirty="0">
                  <a:solidFill>
                    <a:srgbClr val="1F3762"/>
                  </a:solidFill>
                  <a:cs typeface="+mn-ea"/>
                  <a:sym typeface="+mn-lt"/>
                </a:rPr>
                <a:t>研究意义</a:t>
              </a:r>
              <a:endParaRPr lang="zh-CN" altLang="en-US" sz="2800" b="1" dirty="0">
                <a:solidFill>
                  <a:srgbClr val="1F3762"/>
                </a:solidFill>
                <a:cs typeface="+mn-ea"/>
                <a:sym typeface="+mn-lt"/>
              </a:endParaRPr>
            </a:p>
          </p:txBody>
        </p:sp>
      </p:grpSp>
      <p:graphicFrame>
        <p:nvGraphicFramePr>
          <p:cNvPr id="4194305" name="表格 5"/>
          <p:cNvGraphicFramePr>
            <a:graphicFrameLocks noGrp="1"/>
          </p:cNvGraphicFramePr>
          <p:nvPr/>
        </p:nvGraphicFramePr>
        <p:xfrm>
          <a:off x="994285" y="1673561"/>
          <a:ext cx="10203011" cy="4154808"/>
        </p:xfrm>
        <a:graphic>
          <a:graphicData uri="http://schemas.openxmlformats.org/drawingml/2006/table">
            <a:tbl>
              <a:tblPr>
                <a:tableStyleId>{5C22544A-7EE6-4342-B048-85BDC9FD1C3A}</a:tableStyleId>
              </a:tblPr>
              <a:tblGrid>
                <a:gridCol w="10203011"/>
              </a:tblGrid>
              <a:tr h="4154808">
                <a:tc>
                  <a:txBody>
                    <a:bodyPr/>
                    <a:p>
                      <a:pPr indent="381000" algn="l">
                        <a:lnSpc>
                          <a:spcPct val="150000"/>
                        </a:lnSpc>
                        <a:spcAft>
                          <a:spcPts val="0"/>
                        </a:spcAft>
                      </a:pPr>
                      <a:r>
                        <a:rPr lang="zh-CN" altLang="en-US" sz="2000" kern="100" dirty="0">
                          <a:effectLst/>
                          <a:latin typeface="宋体" panose="02010600030101010101" pitchFamily="2" charset="-122"/>
                          <a:ea typeface="宋体" panose="02010600030101010101" pitchFamily="2" charset="-122"/>
                          <a:cs typeface="Times New Roman" panose="02020603050405020304"/>
                        </a:rPr>
                        <a:t>（</a:t>
                      </a:r>
                      <a:r>
                        <a:rPr lang="en-US" sz="2000" kern="100" dirty="0">
                          <a:effectLst/>
                          <a:latin typeface="宋体" panose="02010600030101010101" pitchFamily="2" charset="-122"/>
                          <a:ea typeface="宋体" panose="02010600030101010101" pitchFamily="2" charset="-122"/>
                          <a:cs typeface="Times New Roman" panose="02020603050405020304"/>
                        </a:rPr>
                        <a:t>1</a:t>
                      </a:r>
                      <a:r>
                        <a:rPr lang="zh-CN" altLang="en-US" sz="2000" kern="100" dirty="0">
                          <a:effectLst/>
                          <a:latin typeface="宋体" panose="02010600030101010101" pitchFamily="2" charset="-122"/>
                          <a:ea typeface="宋体" panose="02010600030101010101" pitchFamily="2" charset="-122"/>
                          <a:cs typeface="Times New Roman" panose="02020603050405020304"/>
                        </a:rPr>
                        <a:t>）</a:t>
                      </a:r>
                      <a:r>
                        <a:rPr lang="zh-CN" sz="2000" kern="100" dirty="0">
                          <a:effectLst/>
                          <a:latin typeface="Calibri" panose="020F0502020204030204"/>
                          <a:ea typeface="宋体" panose="02010600030101010101" pitchFamily="2" charset="-122"/>
                          <a:cs typeface="宋体" panose="02010600030101010101" pitchFamily="2" charset="-122"/>
                        </a:rPr>
                        <a:t>、通过毕业设计巩固复习以前学过</a:t>
                      </a:r>
                      <a:r>
                        <a:rPr lang="zh-CN" sz="2000" kern="100" dirty="0">
                          <a:effectLst/>
                          <a:latin typeface="Calibri" panose="020F0502020204030204"/>
                          <a:ea typeface="宋体" panose="02010600030101010101" pitchFamily="2" charset="-122"/>
                          <a:cs typeface="宋体" panose="02010600030101010101" pitchFamily="2" charset="-122"/>
                        </a:rPr>
                        <a:t>的机械制图、公差与配合、</a:t>
                      </a:r>
                      <a:r>
                        <a:rPr lang="en-US" altLang="zh-CN" sz="2000" kern="100" dirty="0">
                          <a:effectLst/>
                          <a:latin typeface="Calibri" panose="020F0502020204030204"/>
                          <a:ea typeface="宋体" panose="02010600030101010101" pitchFamily="2" charset="-122"/>
                          <a:cs typeface="宋体" panose="02010600030101010101" pitchFamily="2" charset="-122"/>
                        </a:rPr>
                        <a:t>CAD</a:t>
                      </a:r>
                      <a:r>
                        <a:rPr lang="en-US" altLang="zh-CN" sz="2000" kern="100" dirty="0" err="1" smtClean="0">
                          <a:effectLst/>
                          <a:latin typeface="Calibri" panose="020F0502020204030204"/>
                          <a:ea typeface="宋体" panose="02010600030101010101" pitchFamily="2" charset="-122"/>
                          <a:cs typeface="宋体" panose="02010600030101010101" pitchFamily="2" charset="-122"/>
                        </a:rPr>
                        <a:t>/CAM</a:t>
                      </a:r>
                      <a:r>
                        <a:rPr lang="zh-CN" sz="2000" kern="100" dirty="0">
                          <a:effectLst/>
                          <a:latin typeface="Calibri" panose="020F0502020204030204"/>
                          <a:ea typeface="宋体" panose="02010600030101010101" pitchFamily="2" charset="-122"/>
                          <a:cs typeface="宋体" panose="02010600030101010101" pitchFamily="2" charset="-122"/>
                        </a:rPr>
                        <a:t>、数控编程、数控机床</a:t>
                      </a:r>
                      <a:r>
                        <a:rPr lang="zh-CN" sz="2000" kern="100" dirty="0">
                          <a:effectLst/>
                          <a:latin typeface="Calibri" panose="020F0502020204030204"/>
                          <a:ea typeface="宋体" panose="02010600030101010101" pitchFamily="2" charset="-122"/>
                          <a:cs typeface="宋体" panose="02010600030101010101" pitchFamily="2" charset="-122"/>
                        </a:rPr>
                        <a:t>操作、计算机应用等课程知识。</a:t>
                      </a:r>
                      <a:endParaRPr lang="zh-CN" sz="2000" kern="100" dirty="0">
                        <a:effectLst/>
                        <a:latin typeface="Calibri" panose="020F0502020204030204"/>
                        <a:ea typeface="宋体" panose="02010600030101010101" pitchFamily="2" charset="-122"/>
                        <a:cs typeface="Times New Roman" panose="02020603050405020304"/>
                      </a:endParaRPr>
                    </a:p>
                    <a:p>
                      <a:pPr indent="381000" algn="l">
                        <a:lnSpc>
                          <a:spcPct val="150000"/>
                        </a:lnSpc>
                        <a:spcAft>
                          <a:spcPts val="0"/>
                        </a:spcAft>
                      </a:pPr>
                      <a:r>
                        <a:rPr lang="zh-CN" altLang="en-US" sz="2000" kern="100" dirty="0">
                          <a:effectLst/>
                          <a:latin typeface="宋体" panose="02010600030101010101" pitchFamily="2" charset="-122"/>
                          <a:ea typeface="宋体" panose="02010600030101010101" pitchFamily="2" charset="-122"/>
                          <a:cs typeface="宋体" panose="02010600030101010101" pitchFamily="2" charset="-122"/>
                        </a:rPr>
                        <a:t>（</a:t>
                      </a:r>
                      <a:r>
                        <a:rPr lang="en-US" sz="2000" kern="100" dirty="0">
                          <a:effectLst/>
                          <a:latin typeface="宋体" panose="02010600030101010101" pitchFamily="2" charset="-122"/>
                          <a:ea typeface="宋体" panose="02010600030101010101" pitchFamily="2" charset="-122"/>
                          <a:cs typeface="宋体" panose="02010600030101010101" pitchFamily="2" charset="-122"/>
                        </a:rPr>
                        <a:t>2</a:t>
                      </a:r>
                      <a:r>
                        <a:rPr lang="zh-CN" altLang="en-US" sz="2000" kern="100" dirty="0">
                          <a:effectLst/>
                          <a:latin typeface="宋体" panose="02010600030101010101" pitchFamily="2" charset="-122"/>
                          <a:ea typeface="宋体" panose="02010600030101010101" pitchFamily="2" charset="-122"/>
                          <a:cs typeface="宋体" panose="02010600030101010101" pitchFamily="2" charset="-122"/>
                        </a:rPr>
                        <a:t>）</a:t>
                      </a:r>
                      <a:r>
                        <a:rPr lang="zh-CN" sz="2000" kern="100" dirty="0">
                          <a:effectLst/>
                          <a:latin typeface="Calibri" panose="020F0502020204030204"/>
                          <a:ea typeface="宋体" panose="02010600030101010101" pitchFamily="2" charset="-122"/>
                          <a:cs typeface="宋体" panose="02010600030101010101" pitchFamily="2" charset="-122"/>
                        </a:rPr>
                        <a:t>、通过本课题同时</a:t>
                      </a:r>
                      <a:r>
                        <a:rPr lang="zh-CN" sz="2000" kern="100" dirty="0">
                          <a:effectLst/>
                          <a:latin typeface="Calibri" panose="020F0502020204030204"/>
                          <a:ea typeface="宋体" panose="02010600030101010101" pitchFamily="2" charset="-122"/>
                          <a:cs typeface="宋体" panose="02010600030101010101" pitchFamily="2" charset="-122"/>
                        </a:rPr>
                        <a:t>提升了创新思维能力、逻辑分析能力、设计能力、解决实际问题的能力等</a:t>
                      </a:r>
                      <a:r>
                        <a:rPr lang="zh-CN" sz="2000" kern="100" dirty="0" smtClean="0">
                          <a:effectLst/>
                          <a:latin typeface="Calibri" panose="020F0502020204030204"/>
                          <a:ea typeface="宋体" panose="02010600030101010101" pitchFamily="2" charset="-122"/>
                          <a:cs typeface="宋体" panose="02010600030101010101" pitchFamily="2" charset="-122"/>
                        </a:rPr>
                        <a:t>。</a:t>
                      </a:r>
                      <a:endParaRPr lang="en-US" altLang="zh-CN" sz="2000" kern="100" dirty="0" smtClean="0">
                        <a:effectLst/>
                        <a:latin typeface="Calibri" panose="020F0502020204030204"/>
                        <a:ea typeface="宋体" panose="02010600030101010101" pitchFamily="2" charset="-122"/>
                        <a:cs typeface="宋体" panose="02010600030101010101" pitchFamily="2" charset="-122"/>
                      </a:endParaRPr>
                    </a:p>
                    <a:p>
                      <a:pPr indent="381000" algn="l">
                        <a:lnSpc>
                          <a:spcPct val="150000"/>
                        </a:lnSpc>
                        <a:spcAft>
                          <a:spcPts val="0"/>
                        </a:spcAft>
                      </a:pPr>
                      <a:r>
                        <a:rPr lang="zh-CN" altLang="en-US"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3</a:t>
                      </a:r>
                      <a:r>
                        <a:rPr lang="zh-CN" altLang="en-US" sz="1800" kern="1200" dirty="0" smtClean="0">
                          <a:solidFill>
                            <a:schemeClr val="dk1"/>
                          </a:solidFill>
                          <a:effectLst/>
                          <a:latin typeface="+mn-lt"/>
                          <a:ea typeface="+mn-ea"/>
                          <a:cs typeface="+mn-cs"/>
                        </a:rPr>
                        <a:t>）</a:t>
                      </a:r>
                      <a:r>
                        <a:rPr lang="zh-CN" altLang="zh-CN" sz="1800" kern="1200" dirty="0" smtClean="0">
                          <a:solidFill>
                            <a:schemeClr val="dk1"/>
                          </a:solidFill>
                          <a:effectLst/>
                          <a:latin typeface="+mn-lt"/>
                          <a:ea typeface="+mn-ea"/>
                          <a:cs typeface="+mn-cs"/>
                        </a:rPr>
                        <a:t>、通过此毕业设计为今后走向工作岗位打下坚实的</a:t>
                      </a:r>
                      <a:r>
                        <a:rPr lang="zh-CN" altLang="zh-CN" sz="1800" kern="1200" dirty="0" smtClean="0">
                          <a:solidFill>
                            <a:schemeClr val="dk1"/>
                          </a:solidFill>
                          <a:effectLst/>
                          <a:latin typeface="+mn-lt"/>
                          <a:ea typeface="+mn-ea"/>
                          <a:cs typeface="+mn-cs"/>
                        </a:rPr>
                        <a:t>基础</a:t>
                      </a:r>
                      <a:r>
                        <a:rPr sz="1800" kern="100" dirty="0">
                          <a:effectLst/>
                          <a:sym typeface="+mn-ea"/>
                        </a:rPr>
                        <a:t>可以提高学生各方面的能力，为以后在工作方面提供了更好的帮助</a:t>
                      </a:r>
                      <a:r>
                        <a:rPr lang="zh-CN" altLang="zh-CN" sz="1800" kern="1200" dirty="0" smtClean="0">
                          <a:solidFill>
                            <a:schemeClr val="dk1"/>
                          </a:solidFill>
                          <a:effectLst/>
                          <a:latin typeface="+mn-lt"/>
                          <a:ea typeface="+mn-ea"/>
                          <a:cs typeface="+mn-cs"/>
                        </a:rPr>
                        <a:t>。</a:t>
                      </a:r>
                      <a:endParaRPr lang="zh-CN" sz="2000" kern="100" dirty="0">
                        <a:effectLst/>
                        <a:latin typeface="Calibri" panose="020F0502020204030204"/>
                        <a:ea typeface="宋体" panose="02010600030101010101" pitchFamily="2" charset="-122"/>
                        <a:cs typeface="Times New Roman" panose="02020603050405020304"/>
                      </a:endParaRPr>
                    </a:p>
                  </a:txBody>
                  <a:tcPr marL="114300" marR="114300" marT="0" marB="0"/>
                </a:tc>
              </a:tr>
            </a:tbl>
          </a:graphicData>
        </a:graphic>
      </p:graphicFrame>
      <p:pic>
        <p:nvPicPr>
          <p:cNvPr id="2097168"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26"/>
                                        </p:tgtEl>
                                        <p:attrNameLst>
                                          <p:attrName>style.visibility</p:attrName>
                                        </p:attrNameLst>
                                      </p:cBhvr>
                                      <p:to>
                                        <p:strVal val="visible"/>
                                      </p:to>
                                    </p:set>
                                    <p:animEffect transition="in" filter="wipe(left)">
                                      <p:cBhvr>
                                        <p:cTn id="7" dur="500"/>
                                        <p:tgtEl>
                                          <p:spTgt spid="104862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randombar(horizontal)">
                                      <p:cBhvr>
                                        <p:cTn id="12"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32" name="TextBox 23"/>
          <p:cNvSpPr txBox="1"/>
          <p:nvPr/>
        </p:nvSpPr>
        <p:spPr>
          <a:xfrm>
            <a:off x="1836560" y="1049646"/>
            <a:ext cx="262890" cy="497840"/>
          </a:xfrm>
          <a:prstGeom prst="rect">
            <a:avLst/>
          </a:prstGeom>
          <a:noFill/>
        </p:spPr>
        <p:txBody>
          <a:bodyPr wrap="none" lIns="68579" tIns="34289" rIns="68579" bIns="34289" rtlCol="0">
            <a:spAutoFit/>
          </a:bodyPr>
          <a:p>
            <a:endParaRPr lang="zh-CN" altLang="en-US" sz="2800" dirty="0">
              <a:solidFill>
                <a:srgbClr val="1F3762"/>
              </a:solidFill>
              <a:cs typeface="+mn-ea"/>
              <a:sym typeface="+mn-lt"/>
            </a:endParaRPr>
          </a:p>
        </p:txBody>
      </p:sp>
      <p:sp>
        <p:nvSpPr>
          <p:cNvPr id="1048633"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课题综述</a:t>
            </a:r>
            <a:endParaRPr lang="zh-CN" altLang="en-US" sz="4400" b="1" dirty="0">
              <a:solidFill>
                <a:srgbClr val="1F3762"/>
              </a:solidFill>
              <a:latin typeface="+mn-lt"/>
              <a:ea typeface="+mn-ea"/>
              <a:cs typeface="+mn-ea"/>
              <a:sym typeface="+mn-lt"/>
            </a:endParaRPr>
          </a:p>
        </p:txBody>
      </p:sp>
      <p:grpSp>
        <p:nvGrpSpPr>
          <p:cNvPr id="65" name="组合 46"/>
          <p:cNvGrpSpPr/>
          <p:nvPr/>
        </p:nvGrpSpPr>
        <p:grpSpPr>
          <a:xfrm>
            <a:off x="914114" y="1960037"/>
            <a:ext cx="4234070" cy="3095818"/>
            <a:chOff x="-73113" y="1393414"/>
            <a:chExt cx="4832832" cy="3533614"/>
          </a:xfrm>
        </p:grpSpPr>
        <p:sp>
          <p:nvSpPr>
            <p:cNvPr id="1048634" name="椭圆 47"/>
            <p:cNvSpPr/>
            <p:nvPr/>
          </p:nvSpPr>
          <p:spPr>
            <a:xfrm>
              <a:off x="1226105" y="1393414"/>
              <a:ext cx="3533614" cy="3533614"/>
            </a:xfrm>
            <a:prstGeom prst="ellipse">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cs typeface="+mn-ea"/>
                <a:sym typeface="+mn-lt"/>
              </a:endParaRPr>
            </a:p>
          </p:txBody>
        </p:sp>
        <p:sp>
          <p:nvSpPr>
            <p:cNvPr id="1048635" name="椭圆 48"/>
            <p:cNvSpPr/>
            <p:nvPr/>
          </p:nvSpPr>
          <p:spPr>
            <a:xfrm>
              <a:off x="1440264" y="1634987"/>
              <a:ext cx="3105297" cy="31052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cs typeface="+mn-ea"/>
                <a:sym typeface="+mn-lt"/>
              </a:endParaRPr>
            </a:p>
          </p:txBody>
        </p:sp>
        <p:sp>
          <p:nvSpPr>
            <p:cNvPr id="1048636" name="矩形 10"/>
            <p:cNvSpPr/>
            <p:nvPr/>
          </p:nvSpPr>
          <p:spPr>
            <a:xfrm rot="19750320">
              <a:off x="-73113" y="4113203"/>
              <a:ext cx="1761086" cy="667320"/>
            </a:xfrm>
            <a:custGeom>
              <a:avLst/>
              <a:gdLst>
                <a:gd name="connsiteX0" fmla="*/ 0 w 1745415"/>
                <a:gd name="connsiteY0" fmla="*/ 0 h 425404"/>
                <a:gd name="connsiteX1" fmla="*/ 1745415 w 1745415"/>
                <a:gd name="connsiteY1" fmla="*/ 0 h 425404"/>
                <a:gd name="connsiteX2" fmla="*/ 1745415 w 1745415"/>
                <a:gd name="connsiteY2" fmla="*/ 425404 h 425404"/>
                <a:gd name="connsiteX3" fmla="*/ 0 w 1745415"/>
                <a:gd name="connsiteY3" fmla="*/ 425404 h 425404"/>
                <a:gd name="connsiteX4" fmla="*/ 0 w 1745415"/>
                <a:gd name="connsiteY4" fmla="*/ 0 h 425404"/>
                <a:gd name="connsiteX0-1" fmla="*/ 2362 w 1745415"/>
                <a:gd name="connsiteY0-2" fmla="*/ 0 h 550333"/>
                <a:gd name="connsiteX1-3" fmla="*/ 1745415 w 1745415"/>
                <a:gd name="connsiteY1-4" fmla="*/ 124929 h 550333"/>
                <a:gd name="connsiteX2-5" fmla="*/ 1745415 w 1745415"/>
                <a:gd name="connsiteY2-6" fmla="*/ 550333 h 550333"/>
                <a:gd name="connsiteX3-7" fmla="*/ 0 w 1745415"/>
                <a:gd name="connsiteY3-8" fmla="*/ 550333 h 550333"/>
                <a:gd name="connsiteX4-9" fmla="*/ 2362 w 1745415"/>
                <a:gd name="connsiteY4-10" fmla="*/ 0 h 550333"/>
                <a:gd name="connsiteX0-11" fmla="*/ 18033 w 1761086"/>
                <a:gd name="connsiteY0-12" fmla="*/ 0 h 667320"/>
                <a:gd name="connsiteX1-13" fmla="*/ 1761086 w 1761086"/>
                <a:gd name="connsiteY1-14" fmla="*/ 124929 h 667320"/>
                <a:gd name="connsiteX2-15" fmla="*/ 1761086 w 1761086"/>
                <a:gd name="connsiteY2-16" fmla="*/ 550333 h 667320"/>
                <a:gd name="connsiteX3-17" fmla="*/ 0 w 1761086"/>
                <a:gd name="connsiteY3-18" fmla="*/ 667320 h 667320"/>
                <a:gd name="connsiteX4-19" fmla="*/ 18033 w 1761086"/>
                <a:gd name="connsiteY4-20" fmla="*/ 0 h 66732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761086" h="667320">
                  <a:moveTo>
                    <a:pt x="18033" y="0"/>
                  </a:moveTo>
                  <a:lnTo>
                    <a:pt x="1761086" y="124929"/>
                  </a:lnTo>
                  <a:lnTo>
                    <a:pt x="1761086" y="550333"/>
                  </a:lnTo>
                  <a:lnTo>
                    <a:pt x="0" y="667320"/>
                  </a:lnTo>
                  <a:cubicBezTo>
                    <a:pt x="787" y="483876"/>
                    <a:pt x="17246" y="183444"/>
                    <a:pt x="18033" y="0"/>
                  </a:cubicBezTo>
                  <a:close/>
                </a:path>
              </a:pathLst>
            </a:cu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160">
                <a:cs typeface="+mn-ea"/>
                <a:sym typeface="+mn-lt"/>
              </a:endParaRPr>
            </a:p>
          </p:txBody>
        </p:sp>
      </p:grpSp>
      <p:grpSp>
        <p:nvGrpSpPr>
          <p:cNvPr id="66" name="组合 50"/>
          <p:cNvGrpSpPr/>
          <p:nvPr/>
        </p:nvGrpSpPr>
        <p:grpSpPr>
          <a:xfrm>
            <a:off x="5914176" y="3911728"/>
            <a:ext cx="4479504" cy="964822"/>
            <a:chOff x="4130908" y="1273323"/>
            <a:chExt cx="3410775" cy="804018"/>
          </a:xfrm>
        </p:grpSpPr>
        <p:sp>
          <p:nvSpPr>
            <p:cNvPr id="1048637" name="圆角矩形 53"/>
            <p:cNvSpPr/>
            <p:nvPr/>
          </p:nvSpPr>
          <p:spPr>
            <a:xfrm>
              <a:off x="4130908" y="1273323"/>
              <a:ext cx="1017156" cy="64860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smtClean="0">
                  <a:solidFill>
                    <a:schemeClr val="bg1"/>
                  </a:solidFill>
                  <a:latin typeface="宋体" panose="02010600030101010101" pitchFamily="2" charset="-122"/>
                  <a:ea typeface="宋体" panose="02010600030101010101" pitchFamily="2" charset="-122"/>
                  <a:cs typeface="+mn-ea"/>
                  <a:sym typeface="+mn-lt"/>
                </a:rPr>
                <a:t>自动编程</a:t>
              </a:r>
              <a:r>
                <a:rPr lang="zh-CN" altLang="en-US" b="1" dirty="0" smtClean="0">
                  <a:solidFill>
                    <a:schemeClr val="bg1"/>
                  </a:solidFill>
                  <a:latin typeface="宋体" panose="02010600030101010101" pitchFamily="2" charset="-122"/>
                  <a:ea typeface="宋体" panose="02010600030101010101" pitchFamily="2" charset="-122"/>
                  <a:cs typeface="+mn-ea"/>
                  <a:sym typeface="+mn-lt"/>
                </a:rPr>
                <a:t>与仿真</a:t>
              </a:r>
              <a:endParaRPr lang="zh-CN" altLang="en-US" b="1" dirty="0">
                <a:solidFill>
                  <a:schemeClr val="bg1"/>
                </a:solidFill>
                <a:latin typeface="宋体" panose="02010600030101010101" pitchFamily="2" charset="-122"/>
                <a:ea typeface="宋体" panose="02010600030101010101" pitchFamily="2" charset="-122"/>
                <a:cs typeface="+mn-ea"/>
                <a:sym typeface="+mn-lt"/>
              </a:endParaRPr>
            </a:p>
          </p:txBody>
        </p:sp>
        <p:sp>
          <p:nvSpPr>
            <p:cNvPr id="1048638" name="TextBox 8"/>
            <p:cNvSpPr txBox="1"/>
            <p:nvPr/>
          </p:nvSpPr>
          <p:spPr>
            <a:xfrm>
              <a:off x="5321449" y="1337566"/>
              <a:ext cx="2220234" cy="739775"/>
            </a:xfrm>
            <a:prstGeom prst="rect">
              <a:avLst/>
            </a:prstGeom>
            <a:noFill/>
          </p:spPr>
          <p:txBody>
            <a:bodyPr wrap="square" rtlCol="0">
              <a:spAutoFit/>
            </a:bodyPr>
            <a:p>
              <a:pPr algn="just">
                <a:lnSpc>
                  <a:spcPct val="120000"/>
                </a:lnSpc>
              </a:pPr>
              <a:r>
                <a:rPr lang="zh-CN" altLang="en-US" sz="1440" dirty="0" smtClean="0">
                  <a:solidFill>
                    <a:srgbClr val="1F3762"/>
                  </a:solidFill>
                  <a:cs typeface="+mn-ea"/>
                  <a:sym typeface="+mn-lt"/>
                </a:rPr>
                <a:t>使用</a:t>
              </a:r>
              <a:r>
                <a:rPr lang="zh-CN" altLang="en-US" sz="1435" dirty="0" smtClean="0">
                  <a:solidFill>
                    <a:srgbClr val="1F3762"/>
                  </a:solidFill>
                  <a:cs typeface="+mn-ea"/>
                  <a:sym typeface="+mn-lt"/>
                </a:rPr>
                <a:t>Siemens NX</a:t>
              </a:r>
              <a:r>
                <a:rPr lang="zh-CN" altLang="en-US" sz="1440" dirty="0" smtClean="0">
                  <a:solidFill>
                    <a:srgbClr val="1F3762"/>
                  </a:solidFill>
                  <a:cs typeface="+mn-ea"/>
                  <a:sym typeface="+mn-lt"/>
                </a:rPr>
                <a:t>软件对零件自动编程并上VERICUT仿真软件进行程序验证；</a:t>
              </a:r>
              <a:endParaRPr lang="en-US" altLang="zh-CN" sz="1440" dirty="0">
                <a:solidFill>
                  <a:srgbClr val="1F3762"/>
                </a:solidFill>
                <a:cs typeface="+mn-ea"/>
                <a:sym typeface="+mn-lt"/>
              </a:endParaRPr>
            </a:p>
          </p:txBody>
        </p:sp>
      </p:grpSp>
      <p:sp>
        <p:nvSpPr>
          <p:cNvPr id="1048639" name="矩形 70"/>
          <p:cNvSpPr/>
          <p:nvPr/>
        </p:nvSpPr>
        <p:spPr>
          <a:xfrm>
            <a:off x="2368550" y="3007995"/>
            <a:ext cx="2463800" cy="640715"/>
          </a:xfrm>
          <a:prstGeom prst="rect">
            <a:avLst/>
          </a:prstGeom>
        </p:spPr>
        <p:style>
          <a:lnRef idx="2">
            <a:schemeClr val="accent5"/>
          </a:lnRef>
          <a:fillRef idx="1">
            <a:schemeClr val="lt1"/>
          </a:fillRef>
          <a:effectRef idx="0">
            <a:schemeClr val="accent5"/>
          </a:effectRef>
          <a:fontRef idx="minor">
            <a:schemeClr val="dk1"/>
          </a:fontRef>
        </p:style>
        <p:txBody>
          <a:bodyPr wrap="square" lIns="109702" tIns="54850" rIns="109702" bIns="54850">
            <a:spAutoFit/>
          </a:bodyPr>
          <a:p>
            <a:pPr algn="ctr">
              <a:lnSpc>
                <a:spcPct val="120000"/>
              </a:lnSpc>
            </a:pPr>
            <a:r>
              <a:rPr lang="en-US" altLang="zh-CN" sz="2875" dirty="0" smtClean="0">
                <a:solidFill>
                  <a:srgbClr val="1F3762"/>
                </a:solidFill>
                <a:cs typeface="+mn-ea"/>
                <a:sym typeface="+mn-lt"/>
              </a:rPr>
              <a:t>--3.</a:t>
            </a:r>
            <a:r>
              <a:rPr lang="zh-CN" altLang="en-US" sz="2880" dirty="0" smtClean="0">
                <a:solidFill>
                  <a:srgbClr val="1F3762"/>
                </a:solidFill>
                <a:cs typeface="+mn-ea"/>
                <a:sym typeface="+mn-lt"/>
              </a:rPr>
              <a:t>内容概述</a:t>
            </a:r>
            <a:endParaRPr lang="zh-CN" altLang="en-US" sz="2880" dirty="0">
              <a:solidFill>
                <a:srgbClr val="1F3762"/>
              </a:solidFill>
              <a:cs typeface="+mn-ea"/>
              <a:sym typeface="+mn-lt"/>
            </a:endParaRPr>
          </a:p>
        </p:txBody>
      </p:sp>
      <p:grpSp>
        <p:nvGrpSpPr>
          <p:cNvPr id="67" name="组合 29"/>
          <p:cNvGrpSpPr/>
          <p:nvPr/>
        </p:nvGrpSpPr>
        <p:grpSpPr>
          <a:xfrm>
            <a:off x="5914176" y="2676538"/>
            <a:ext cx="4479504" cy="778331"/>
            <a:chOff x="4130908" y="1273323"/>
            <a:chExt cx="3410775" cy="648609"/>
          </a:xfrm>
        </p:grpSpPr>
        <p:sp>
          <p:nvSpPr>
            <p:cNvPr id="1048640" name="圆角矩形 30"/>
            <p:cNvSpPr/>
            <p:nvPr/>
          </p:nvSpPr>
          <p:spPr>
            <a:xfrm>
              <a:off x="4130908" y="1273323"/>
              <a:ext cx="1017156" cy="64860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smtClean="0">
                  <a:solidFill>
                    <a:schemeClr val="bg1"/>
                  </a:solidFill>
                  <a:latin typeface="宋体" panose="02010600030101010101" pitchFamily="2" charset="-122"/>
                  <a:ea typeface="宋体" panose="02010600030101010101" pitchFamily="2" charset="-122"/>
                  <a:cs typeface="+mn-ea"/>
                  <a:sym typeface="+mn-lt"/>
                </a:rPr>
                <a:t>工艺分析</a:t>
              </a:r>
              <a:endParaRPr lang="zh-CN" altLang="en-US" b="1" dirty="0">
                <a:solidFill>
                  <a:schemeClr val="bg1"/>
                </a:solidFill>
                <a:latin typeface="宋体" panose="02010600030101010101" pitchFamily="2" charset="-122"/>
                <a:ea typeface="宋体" panose="02010600030101010101" pitchFamily="2" charset="-122"/>
                <a:cs typeface="+mn-ea"/>
                <a:sym typeface="+mn-lt"/>
              </a:endParaRPr>
            </a:p>
          </p:txBody>
        </p:sp>
        <p:sp>
          <p:nvSpPr>
            <p:cNvPr id="1048641" name="TextBox 8"/>
            <p:cNvSpPr txBox="1"/>
            <p:nvPr/>
          </p:nvSpPr>
          <p:spPr>
            <a:xfrm>
              <a:off x="5321449" y="1337566"/>
              <a:ext cx="2220234" cy="518583"/>
            </a:xfrm>
            <a:prstGeom prst="rect">
              <a:avLst/>
            </a:prstGeom>
            <a:noFill/>
          </p:spPr>
          <p:txBody>
            <a:bodyPr wrap="square" rtlCol="0">
              <a:spAutoFit/>
            </a:bodyPr>
            <a:p>
              <a:pPr algn="just">
                <a:lnSpc>
                  <a:spcPct val="120000"/>
                </a:lnSpc>
              </a:pPr>
              <a:r>
                <a:rPr lang="zh-CN" altLang="en-US" sz="1440" dirty="0">
                  <a:solidFill>
                    <a:srgbClr val="1F3762"/>
                  </a:solidFill>
                  <a:cs typeface="+mn-ea"/>
                  <a:sym typeface="+mn-lt"/>
                </a:rPr>
                <a:t>零件</a:t>
              </a:r>
              <a:r>
                <a:rPr lang="zh-CN" altLang="en-US" sz="1440" dirty="0" smtClean="0">
                  <a:solidFill>
                    <a:srgbClr val="1F3762"/>
                  </a:solidFill>
                  <a:cs typeface="+mn-ea"/>
                  <a:sym typeface="+mn-lt"/>
                </a:rPr>
                <a:t>的加工工艺分析以及数控加工工艺分析；</a:t>
              </a:r>
              <a:endParaRPr lang="en-US" altLang="zh-CN" sz="1440" dirty="0">
                <a:solidFill>
                  <a:srgbClr val="1F3762"/>
                </a:solidFill>
                <a:cs typeface="+mn-ea"/>
                <a:sym typeface="+mn-lt"/>
              </a:endParaRPr>
            </a:p>
          </p:txBody>
        </p:sp>
      </p:grpSp>
      <p:grpSp>
        <p:nvGrpSpPr>
          <p:cNvPr id="68" name="组合 32"/>
          <p:cNvGrpSpPr/>
          <p:nvPr/>
        </p:nvGrpSpPr>
        <p:grpSpPr>
          <a:xfrm>
            <a:off x="5914176" y="1393349"/>
            <a:ext cx="4479504" cy="778331"/>
            <a:chOff x="4130908" y="1273323"/>
            <a:chExt cx="3410775" cy="648609"/>
          </a:xfrm>
        </p:grpSpPr>
        <p:sp>
          <p:nvSpPr>
            <p:cNvPr id="1048642" name="圆角矩形 33"/>
            <p:cNvSpPr/>
            <p:nvPr/>
          </p:nvSpPr>
          <p:spPr>
            <a:xfrm>
              <a:off x="4130908" y="1273323"/>
              <a:ext cx="1017156" cy="64860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smtClean="0">
                  <a:solidFill>
                    <a:schemeClr val="bg1"/>
                  </a:solidFill>
                  <a:latin typeface="宋体" panose="02010600030101010101" pitchFamily="2" charset="-122"/>
                  <a:ea typeface="宋体" panose="02010600030101010101" pitchFamily="2" charset="-122"/>
                  <a:cs typeface="+mn-ea"/>
                  <a:sym typeface="+mn-lt"/>
                </a:rPr>
                <a:t>软件制图</a:t>
              </a:r>
              <a:endParaRPr lang="zh-CN" altLang="en-US" b="1" dirty="0">
                <a:solidFill>
                  <a:schemeClr val="bg1"/>
                </a:solidFill>
                <a:latin typeface="宋体" panose="02010600030101010101" pitchFamily="2" charset="-122"/>
                <a:ea typeface="宋体" panose="02010600030101010101" pitchFamily="2" charset="-122"/>
                <a:cs typeface="+mn-ea"/>
                <a:sym typeface="+mn-lt"/>
              </a:endParaRPr>
            </a:p>
          </p:txBody>
        </p:sp>
        <p:sp>
          <p:nvSpPr>
            <p:cNvPr id="1048643" name="TextBox 8"/>
            <p:cNvSpPr txBox="1"/>
            <p:nvPr/>
          </p:nvSpPr>
          <p:spPr>
            <a:xfrm>
              <a:off x="5321449" y="1337566"/>
              <a:ext cx="2220234" cy="518583"/>
            </a:xfrm>
            <a:prstGeom prst="rect">
              <a:avLst/>
            </a:prstGeom>
            <a:noFill/>
          </p:spPr>
          <p:txBody>
            <a:bodyPr wrap="square" rtlCol="0">
              <a:spAutoFit/>
            </a:bodyPr>
            <a:p>
              <a:pPr algn="just">
                <a:lnSpc>
                  <a:spcPct val="120000"/>
                </a:lnSpc>
              </a:pPr>
              <a:r>
                <a:rPr lang="zh-CN" altLang="en-US" sz="1440" dirty="0" smtClean="0">
                  <a:solidFill>
                    <a:srgbClr val="1F3762"/>
                  </a:solidFill>
                  <a:cs typeface="+mn-ea"/>
                  <a:sym typeface="+mn-lt"/>
                </a:rPr>
                <a:t>使用Siemens NX软件绘制零件的三维模型以及出</a:t>
              </a:r>
              <a:r>
                <a:rPr lang="zh-CN" altLang="en-US" sz="1440" dirty="0" smtClean="0">
                  <a:solidFill>
                    <a:srgbClr val="1F3762"/>
                  </a:solidFill>
                  <a:cs typeface="+mn-ea"/>
                  <a:sym typeface="+mn-lt"/>
                </a:rPr>
                <a:t>工程图；</a:t>
              </a:r>
              <a:endParaRPr lang="en-US" altLang="zh-CN" sz="1440" dirty="0">
                <a:solidFill>
                  <a:srgbClr val="1F3762"/>
                </a:solidFill>
                <a:cs typeface="+mn-ea"/>
                <a:sym typeface="+mn-lt"/>
              </a:endParaRPr>
            </a:p>
          </p:txBody>
        </p:sp>
      </p:grpSp>
      <p:grpSp>
        <p:nvGrpSpPr>
          <p:cNvPr id="69" name="组合 35"/>
          <p:cNvGrpSpPr/>
          <p:nvPr/>
        </p:nvGrpSpPr>
        <p:grpSpPr>
          <a:xfrm>
            <a:off x="5914176" y="5132947"/>
            <a:ext cx="4479504" cy="778331"/>
            <a:chOff x="4130908" y="1273323"/>
            <a:chExt cx="3410775" cy="648609"/>
          </a:xfrm>
        </p:grpSpPr>
        <p:sp>
          <p:nvSpPr>
            <p:cNvPr id="1048644" name="圆角矩形 36"/>
            <p:cNvSpPr/>
            <p:nvPr/>
          </p:nvSpPr>
          <p:spPr>
            <a:xfrm>
              <a:off x="4130908" y="1273323"/>
              <a:ext cx="1017156" cy="648609"/>
            </a:xfrm>
            <a:prstGeom prst="roundRect">
              <a:avLst/>
            </a:prstGeom>
            <a:solidFill>
              <a:srgbClr val="1F37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smtClean="0">
                  <a:solidFill>
                    <a:schemeClr val="bg1"/>
                  </a:solidFill>
                  <a:latin typeface="宋体" panose="02010600030101010101" pitchFamily="2" charset="-122"/>
                  <a:ea typeface="宋体" panose="02010600030101010101" pitchFamily="2" charset="-122"/>
                  <a:cs typeface="+mn-ea"/>
                  <a:sym typeface="+mn-lt"/>
                </a:rPr>
                <a:t>实操及总结</a:t>
              </a:r>
              <a:endParaRPr lang="zh-CN" altLang="en-US" b="1" dirty="0">
                <a:solidFill>
                  <a:schemeClr val="bg1"/>
                </a:solidFill>
                <a:latin typeface="宋体" panose="02010600030101010101" pitchFamily="2" charset="-122"/>
                <a:ea typeface="宋体" panose="02010600030101010101" pitchFamily="2" charset="-122"/>
                <a:cs typeface="+mn-ea"/>
                <a:sym typeface="+mn-lt"/>
              </a:endParaRPr>
            </a:p>
          </p:txBody>
        </p:sp>
        <p:sp>
          <p:nvSpPr>
            <p:cNvPr id="1048645" name="TextBox 8"/>
            <p:cNvSpPr txBox="1"/>
            <p:nvPr/>
          </p:nvSpPr>
          <p:spPr>
            <a:xfrm>
              <a:off x="5321449" y="1337566"/>
              <a:ext cx="2220234" cy="518583"/>
            </a:xfrm>
            <a:prstGeom prst="rect">
              <a:avLst/>
            </a:prstGeom>
            <a:noFill/>
          </p:spPr>
          <p:txBody>
            <a:bodyPr wrap="square" rtlCol="0">
              <a:spAutoFit/>
            </a:bodyPr>
            <a:p>
              <a:pPr algn="just">
                <a:lnSpc>
                  <a:spcPct val="120000"/>
                </a:lnSpc>
              </a:pPr>
              <a:r>
                <a:rPr lang="zh-CN" altLang="en-US" sz="1440" dirty="0" smtClean="0">
                  <a:solidFill>
                    <a:srgbClr val="1F3762"/>
                  </a:solidFill>
                  <a:cs typeface="+mn-ea"/>
                  <a:sym typeface="+mn-lt"/>
                </a:rPr>
                <a:t>完成零件的试加工切削并进行此</a:t>
              </a:r>
              <a:r>
                <a:rPr lang="zh-CN" altLang="en-US" sz="1440" dirty="0" smtClean="0">
                  <a:solidFill>
                    <a:srgbClr val="1F3762"/>
                  </a:solidFill>
                  <a:cs typeface="+mn-ea"/>
                  <a:sym typeface="+mn-lt"/>
                </a:rPr>
                <a:t>次毕业设计的总结。</a:t>
              </a:r>
              <a:endParaRPr lang="en-US" altLang="zh-CN" sz="1440" dirty="0">
                <a:solidFill>
                  <a:srgbClr val="1F3762"/>
                </a:solidFill>
                <a:cs typeface="+mn-ea"/>
                <a:sym typeface="+mn-lt"/>
              </a:endParaRPr>
            </a:p>
          </p:txBody>
        </p:sp>
      </p:grpSp>
      <p:pic>
        <p:nvPicPr>
          <p:cNvPr id="2097171"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33"/>
                                        </p:tgtEl>
                                        <p:attrNameLst>
                                          <p:attrName>style.visibility</p:attrName>
                                        </p:attrNameLst>
                                      </p:cBhvr>
                                      <p:to>
                                        <p:strVal val="visible"/>
                                      </p:to>
                                    </p:set>
                                    <p:animEffect transition="in" filter="wipe(left)">
                                      <p:cBhvr>
                                        <p:cTn id="7" dur="500"/>
                                        <p:tgtEl>
                                          <p:spTgt spid="104863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632"/>
                                        </p:tgtEl>
                                        <p:attrNameLst>
                                          <p:attrName>style.visibility</p:attrName>
                                        </p:attrNameLst>
                                      </p:cBhvr>
                                      <p:to>
                                        <p:strVal val="visible"/>
                                      </p:to>
                                    </p:set>
                                    <p:animEffect transition="in" filter="wipe(left)">
                                      <p:cBhvr>
                                        <p:cTn id="10" dur="500"/>
                                        <p:tgtEl>
                                          <p:spTgt spid="1048632"/>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5"/>
                                        </p:tgtEl>
                                        <p:attrNameLst>
                                          <p:attrName>style.visibility</p:attrName>
                                        </p:attrNameLst>
                                      </p:cBhvr>
                                      <p:to>
                                        <p:strVal val="visible"/>
                                      </p:to>
                                    </p:set>
                                    <p:animEffect transition="in" filter="fade">
                                      <p:cBhvr>
                                        <p:cTn id="14" dur="500"/>
                                        <p:tgtEl>
                                          <p:spTgt spid="65"/>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1048639"/>
                                        </p:tgtEl>
                                        <p:attrNameLst>
                                          <p:attrName>style.visibility</p:attrName>
                                        </p:attrNameLst>
                                      </p:cBhvr>
                                      <p:to>
                                        <p:strVal val="visible"/>
                                      </p:to>
                                    </p:set>
                                    <p:anim calcmode="lin" valueType="num">
                                      <p:cBhvr>
                                        <p:cTn id="18" dur="500" fill="hold"/>
                                        <p:tgtEl>
                                          <p:spTgt spid="1048639"/>
                                        </p:tgtEl>
                                        <p:attrNameLst>
                                          <p:attrName>ppt_w</p:attrName>
                                        </p:attrNameLst>
                                      </p:cBhvr>
                                      <p:tavLst>
                                        <p:tav tm="0">
                                          <p:val>
                                            <p:fltVal val="0.0"/>
                                          </p:val>
                                        </p:tav>
                                        <p:tav tm="100000">
                                          <p:val>
                                            <p:strVal val="#ppt_w"/>
                                          </p:val>
                                        </p:tav>
                                      </p:tavLst>
                                    </p:anim>
                                    <p:anim calcmode="lin" valueType="num">
                                      <p:cBhvr>
                                        <p:cTn id="19" dur="500" fill="hold"/>
                                        <p:tgtEl>
                                          <p:spTgt spid="1048639"/>
                                        </p:tgtEl>
                                        <p:attrNameLst>
                                          <p:attrName>ppt_h</p:attrName>
                                        </p:attrNameLst>
                                      </p:cBhvr>
                                      <p:tavLst>
                                        <p:tav tm="0">
                                          <p:val>
                                            <p:fltVal val="0.0"/>
                                          </p:val>
                                        </p:tav>
                                        <p:tav tm="100000">
                                          <p:val>
                                            <p:strVal val="#ppt_h"/>
                                          </p:val>
                                        </p:tav>
                                      </p:tavLst>
                                    </p:anim>
                                    <p:animEffect transition="in" filter="fade">
                                      <p:cBhvr>
                                        <p:cTn id="20" dur="500"/>
                                        <p:tgtEl>
                                          <p:spTgt spid="1048639"/>
                                        </p:tgtEl>
                                      </p:cBhvr>
                                    </p:animEffect>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66"/>
                                        </p:tgtEl>
                                        <p:attrNameLst>
                                          <p:attrName>style.visibility</p:attrName>
                                        </p:attrNameLst>
                                      </p:cBhvr>
                                      <p:to>
                                        <p:strVal val="visible"/>
                                      </p:to>
                                    </p:set>
                                    <p:animEffect transition="in" filter="fade">
                                      <p:cBhvr>
                                        <p:cTn id="24" dur="1000"/>
                                        <p:tgtEl>
                                          <p:spTgt spid="66"/>
                                        </p:tgtEl>
                                      </p:cBhvr>
                                    </p:animEffect>
                                    <p:anim calcmode="lin" valueType="num">
                                      <p:cBhvr>
                                        <p:cTn id="25" dur="1000" fill="hold"/>
                                        <p:tgtEl>
                                          <p:spTgt spid="66"/>
                                        </p:tgtEl>
                                        <p:attrNameLst>
                                          <p:attrName>ppt_x</p:attrName>
                                        </p:attrNameLst>
                                      </p:cBhvr>
                                      <p:tavLst>
                                        <p:tav tm="0">
                                          <p:val>
                                            <p:strVal val="#ppt_x"/>
                                          </p:val>
                                        </p:tav>
                                        <p:tav tm="100000">
                                          <p:val>
                                            <p:strVal val="#ppt_x"/>
                                          </p:val>
                                        </p:tav>
                                      </p:tavLst>
                                    </p:anim>
                                    <p:anim calcmode="lin" valueType="num">
                                      <p:cBhvr>
                                        <p:cTn id="26" dur="1000" fill="hold"/>
                                        <p:tgtEl>
                                          <p:spTgt spid="66"/>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67"/>
                                        </p:tgtEl>
                                        <p:attrNameLst>
                                          <p:attrName>style.visibility</p:attrName>
                                        </p:attrNameLst>
                                      </p:cBhvr>
                                      <p:to>
                                        <p:strVal val="visible"/>
                                      </p:to>
                                    </p:set>
                                    <p:animEffect transition="in" filter="fade">
                                      <p:cBhvr>
                                        <p:cTn id="30" dur="1000"/>
                                        <p:tgtEl>
                                          <p:spTgt spid="67"/>
                                        </p:tgtEl>
                                      </p:cBhvr>
                                    </p:animEffect>
                                    <p:anim calcmode="lin" valueType="num">
                                      <p:cBhvr>
                                        <p:cTn id="31" dur="1000" fill="hold"/>
                                        <p:tgtEl>
                                          <p:spTgt spid="67"/>
                                        </p:tgtEl>
                                        <p:attrNameLst>
                                          <p:attrName>ppt_x</p:attrName>
                                        </p:attrNameLst>
                                      </p:cBhvr>
                                      <p:tavLst>
                                        <p:tav tm="0">
                                          <p:val>
                                            <p:strVal val="#ppt_x"/>
                                          </p:val>
                                        </p:tav>
                                        <p:tav tm="100000">
                                          <p:val>
                                            <p:strVal val="#ppt_x"/>
                                          </p:val>
                                        </p:tav>
                                      </p:tavLst>
                                    </p:anim>
                                    <p:anim calcmode="lin" valueType="num">
                                      <p:cBhvr>
                                        <p:cTn id="32" dur="1000" fill="hold"/>
                                        <p:tgtEl>
                                          <p:spTgt spid="67"/>
                                        </p:tgtEl>
                                        <p:attrNameLst>
                                          <p:attrName>ppt_y</p:attrName>
                                        </p:attrNameLst>
                                      </p:cBhvr>
                                      <p:tavLst>
                                        <p:tav tm="0">
                                          <p:val>
                                            <p:strVal val="#ppt_y+.1"/>
                                          </p:val>
                                        </p:tav>
                                        <p:tav tm="100000">
                                          <p:val>
                                            <p:strVal val="#ppt_y"/>
                                          </p:val>
                                        </p:tav>
                                      </p:tavLst>
                                    </p:anim>
                                  </p:childTnLst>
                                </p:cTn>
                              </p:par>
                            </p:childTnLst>
                          </p:cTn>
                        </p:par>
                        <p:par>
                          <p:cTn id="33" fill="hold">
                            <p:stCondLst>
                              <p:cond delay="3500"/>
                            </p:stCondLst>
                            <p:childTnLst>
                              <p:par>
                                <p:cTn id="34" presetID="42" presetClass="entr" presetSubtype="0" fill="hold" nodeType="after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1000"/>
                                        <p:tgtEl>
                                          <p:spTgt spid="68"/>
                                        </p:tgtEl>
                                      </p:cBhvr>
                                    </p:animEffect>
                                    <p:anim calcmode="lin" valueType="num">
                                      <p:cBhvr>
                                        <p:cTn id="37" dur="1000" fill="hold"/>
                                        <p:tgtEl>
                                          <p:spTgt spid="68"/>
                                        </p:tgtEl>
                                        <p:attrNameLst>
                                          <p:attrName>ppt_x</p:attrName>
                                        </p:attrNameLst>
                                      </p:cBhvr>
                                      <p:tavLst>
                                        <p:tav tm="0">
                                          <p:val>
                                            <p:strVal val="#ppt_x"/>
                                          </p:val>
                                        </p:tav>
                                        <p:tav tm="100000">
                                          <p:val>
                                            <p:strVal val="#ppt_x"/>
                                          </p:val>
                                        </p:tav>
                                      </p:tavLst>
                                    </p:anim>
                                    <p:anim calcmode="lin" valueType="num">
                                      <p:cBhvr>
                                        <p:cTn id="38" dur="1000" fill="hold"/>
                                        <p:tgtEl>
                                          <p:spTgt spid="68"/>
                                        </p:tgtEl>
                                        <p:attrNameLst>
                                          <p:attrName>ppt_y</p:attrName>
                                        </p:attrNameLst>
                                      </p:cBhvr>
                                      <p:tavLst>
                                        <p:tav tm="0">
                                          <p:val>
                                            <p:strVal val="#ppt_y+.1"/>
                                          </p:val>
                                        </p:tav>
                                        <p:tav tm="100000">
                                          <p:val>
                                            <p:strVal val="#ppt_y"/>
                                          </p:val>
                                        </p:tav>
                                      </p:tavLst>
                                    </p:anim>
                                  </p:childTnLst>
                                </p:cTn>
                              </p:par>
                            </p:childTnLst>
                          </p:cTn>
                        </p:par>
                        <p:par>
                          <p:cTn id="39" fill="hold">
                            <p:stCondLst>
                              <p:cond delay="4500"/>
                            </p:stCondLst>
                            <p:childTnLst>
                              <p:par>
                                <p:cTn id="40" presetID="42" presetClass="entr" presetSubtype="0" fill="hold" nodeType="afterEffect">
                                  <p:stCondLst>
                                    <p:cond delay="0"/>
                                  </p:stCondLst>
                                  <p:childTnLst>
                                    <p:set>
                                      <p:cBhvr>
                                        <p:cTn id="41" dur="1" fill="hold">
                                          <p:stCondLst>
                                            <p:cond delay="0"/>
                                          </p:stCondLst>
                                        </p:cTn>
                                        <p:tgtEl>
                                          <p:spTgt spid="69"/>
                                        </p:tgtEl>
                                        <p:attrNameLst>
                                          <p:attrName>style.visibility</p:attrName>
                                        </p:attrNameLst>
                                      </p:cBhvr>
                                      <p:to>
                                        <p:strVal val="visible"/>
                                      </p:to>
                                    </p:set>
                                    <p:animEffect transition="in" filter="fade">
                                      <p:cBhvr>
                                        <p:cTn id="42" dur="1000"/>
                                        <p:tgtEl>
                                          <p:spTgt spid="69"/>
                                        </p:tgtEl>
                                      </p:cBhvr>
                                    </p:animEffect>
                                    <p:anim calcmode="lin" valueType="num">
                                      <p:cBhvr>
                                        <p:cTn id="43" dur="1000" fill="hold"/>
                                        <p:tgtEl>
                                          <p:spTgt spid="69"/>
                                        </p:tgtEl>
                                        <p:attrNameLst>
                                          <p:attrName>ppt_x</p:attrName>
                                        </p:attrNameLst>
                                      </p:cBhvr>
                                      <p:tavLst>
                                        <p:tav tm="0">
                                          <p:val>
                                            <p:strVal val="#ppt_x"/>
                                          </p:val>
                                        </p:tav>
                                        <p:tav tm="100000">
                                          <p:val>
                                            <p:strVal val="#ppt_x"/>
                                          </p:val>
                                        </p:tav>
                                      </p:tavLst>
                                    </p:anim>
                                    <p:anim calcmode="lin" valueType="num">
                                      <p:cBhvr>
                                        <p:cTn id="44"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p:bldP spid="1048633" grpId="0"/>
      <p:bldP spid="1048639"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grpSp>
        <p:nvGrpSpPr>
          <p:cNvPr id="73" name="组合 22"/>
          <p:cNvGrpSpPr/>
          <p:nvPr/>
        </p:nvGrpSpPr>
        <p:grpSpPr>
          <a:xfrm>
            <a:off x="4" y="969100"/>
            <a:ext cx="12191996" cy="1794132"/>
            <a:chOff x="4" y="977295"/>
            <a:chExt cx="12191996" cy="1794132"/>
          </a:xfrm>
        </p:grpSpPr>
        <p:sp>
          <p:nvSpPr>
            <p:cNvPr id="1048649" name="弧形 23"/>
            <p:cNvSpPr/>
            <p:nvPr/>
          </p:nvSpPr>
          <p:spPr>
            <a:xfrm rot="9181264">
              <a:off x="5198934" y="977295"/>
              <a:ext cx="1794130" cy="1794132"/>
            </a:xfrm>
            <a:prstGeom prst="arc">
              <a:avLst>
                <a:gd name="adj1" fmla="val 13988904"/>
                <a:gd name="adj2" fmla="val 76966"/>
              </a:avLst>
            </a:prstGeom>
            <a:noFill/>
            <a:ln w="38100">
              <a:solidFill>
                <a:srgbClr val="1F3762"/>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grpSp>
          <p:nvGrpSpPr>
            <p:cNvPr id="74" name="组合 24"/>
            <p:cNvGrpSpPr/>
            <p:nvPr/>
          </p:nvGrpSpPr>
          <p:grpSpPr>
            <a:xfrm>
              <a:off x="4" y="2268060"/>
              <a:ext cx="12191996" cy="5240"/>
              <a:chOff x="4" y="2268060"/>
              <a:chExt cx="12191996" cy="5240"/>
            </a:xfrm>
          </p:grpSpPr>
          <p:cxnSp>
            <p:nvCxnSpPr>
              <p:cNvPr id="3145738" name="直接连接符 25"/>
              <p:cNvCxnSpPr/>
              <p:nvPr/>
            </p:nvCxnSpPr>
            <p:spPr>
              <a:xfrm flipH="1">
                <a:off x="4" y="2273300"/>
                <a:ext cx="5295896"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cxnSp>
            <p:nvCxnSpPr>
              <p:cNvPr id="3145739" name="直接连接符 26"/>
              <p:cNvCxnSpPr/>
              <p:nvPr/>
            </p:nvCxnSpPr>
            <p:spPr>
              <a:xfrm>
                <a:off x="6888480" y="2268060"/>
                <a:ext cx="5303520" cy="0"/>
              </a:xfrm>
              <a:prstGeom prst="line">
                <a:avLst/>
              </a:prstGeom>
              <a:ln w="38100">
                <a:solidFill>
                  <a:srgbClr val="1F3762"/>
                </a:solidFill>
              </a:ln>
            </p:spPr>
            <p:style>
              <a:lnRef idx="1">
                <a:schemeClr val="accent1"/>
              </a:lnRef>
              <a:fillRef idx="0">
                <a:schemeClr val="accent1"/>
              </a:fillRef>
              <a:effectRef idx="0">
                <a:schemeClr val="accent1"/>
              </a:effectRef>
              <a:fontRef idx="minor">
                <a:schemeClr val="tx1"/>
              </a:fontRef>
            </p:style>
          </p:cxnSp>
        </p:grpSp>
      </p:grpSp>
      <p:sp>
        <p:nvSpPr>
          <p:cNvPr id="1048650" name="矩形 1"/>
          <p:cNvSpPr>
            <a:spLocks noChangeArrowheads="1"/>
          </p:cNvSpPr>
          <p:nvPr/>
        </p:nvSpPr>
        <p:spPr bwMode="auto">
          <a:xfrm>
            <a:off x="3773805" y="3072765"/>
            <a:ext cx="5348605" cy="904875"/>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66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Ⅱ </a:t>
            </a:r>
            <a:r>
              <a:rPr lang="zh-CN" altLang="en-US" sz="6600" b="1" dirty="0" smtClean="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rPr>
              <a:t>软件绘图</a:t>
            </a:r>
            <a:endParaRPr lang="zh-CN" altLang="en-US" sz="6600" b="1" dirty="0">
              <a:solidFill>
                <a:srgbClr val="1F3762"/>
              </a:solidFill>
              <a:latin typeface="字体视界-NWE粗楷体" panose="02000500000000000000" pitchFamily="2" charset="-122"/>
              <a:ea typeface="字体视界-NWE粗楷体" panose="02000500000000000000" pitchFamily="2" charset="-122"/>
              <a:cs typeface="+mn-ea"/>
              <a:sym typeface="Calibri" panose="020F0502020204030204"/>
            </a:endParaRPr>
          </a:p>
        </p:txBody>
      </p:sp>
      <p:sp>
        <p:nvSpPr>
          <p:cNvPr id="1048651" name="TextBox 23"/>
          <p:cNvSpPr txBox="1"/>
          <p:nvPr/>
        </p:nvSpPr>
        <p:spPr>
          <a:xfrm>
            <a:off x="3273097" y="5159788"/>
            <a:ext cx="19119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1.</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内容概述</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652" name="TextBox 24"/>
          <p:cNvSpPr txBox="1"/>
          <p:nvPr/>
        </p:nvSpPr>
        <p:spPr>
          <a:xfrm>
            <a:off x="5810542" y="5160194"/>
            <a:ext cx="19119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2.</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三维建模</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sp>
        <p:nvSpPr>
          <p:cNvPr id="1048653" name="TextBox 25"/>
          <p:cNvSpPr txBox="1"/>
          <p:nvPr/>
        </p:nvSpPr>
        <p:spPr>
          <a:xfrm>
            <a:off x="8074042" y="5160284"/>
            <a:ext cx="1607185" cy="436245"/>
          </a:xfrm>
          <a:prstGeom prst="rect">
            <a:avLst/>
          </a:prstGeom>
          <a:noFill/>
        </p:spPr>
        <p:txBody>
          <a:bodyPr wrap="none" lIns="68579" tIns="34289" rIns="68579" bIns="34289" rtlCol="0">
            <a:spAutoFit/>
          </a:bodyPr>
          <a:p>
            <a:pPr indent="0" algn="l">
              <a:buFont typeface="Wingdings" panose="05000000000000000000" pitchFamily="2" charset="2"/>
              <a:buNone/>
            </a:pPr>
            <a:r>
              <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a:t>
            </a:r>
            <a:r>
              <a:rPr lang="en-US" altLang="zh-CN" sz="2400" dirty="0">
                <a:solidFill>
                  <a:srgbClr val="1F3762"/>
                </a:solidFill>
                <a:latin typeface="微软雅黑" panose="020B0503020204020204" pitchFamily="34" charset="-122"/>
                <a:ea typeface="微软雅黑" panose="020B0503020204020204" pitchFamily="34" charset="-122"/>
                <a:cs typeface="+mn-ea"/>
                <a:sym typeface="Calibri" panose="020F0502020204030204"/>
              </a:rPr>
              <a:t>3.</a:t>
            </a:r>
            <a:r>
              <a:rPr lang="zh-CN" altLang="en-US" sz="2400" dirty="0" smtClean="0">
                <a:solidFill>
                  <a:srgbClr val="1F3762"/>
                </a:solidFill>
                <a:latin typeface="微软雅黑" panose="020B0503020204020204" pitchFamily="34" charset="-122"/>
                <a:ea typeface="微软雅黑" panose="020B0503020204020204" pitchFamily="34" charset="-122"/>
                <a:cs typeface="+mn-ea"/>
                <a:sym typeface="Calibri" panose="020F0502020204030204"/>
              </a:rPr>
              <a:t>工程图</a:t>
            </a:r>
            <a:endParaRPr lang="zh-CN" altLang="en-US" sz="2400" dirty="0">
              <a:solidFill>
                <a:srgbClr val="1F3762"/>
              </a:solidFill>
              <a:latin typeface="微软雅黑" panose="020B0503020204020204" pitchFamily="34" charset="-122"/>
              <a:ea typeface="微软雅黑" panose="020B0503020204020204" pitchFamily="34" charset="-122"/>
              <a:cs typeface="+mn-ea"/>
              <a:sym typeface="Calibri" panose="020F0502020204030204"/>
            </a:endParaRPr>
          </a:p>
        </p:txBody>
      </p:sp>
      <p:pic>
        <p:nvPicPr>
          <p:cNvPr id="2097172" name="Picture 2" descr="C:\Users\Administrator\Desktop\校徽.png"/>
          <p:cNvPicPr>
            <a:picLocks noChangeAspect="1" noChangeArrowheads="1"/>
          </p:cNvPicPr>
          <p:nvPr/>
        </p:nvPicPr>
        <p:blipFill>
          <a:blip r:embed="rId1"/>
          <a:srcRect/>
          <a:stretch>
            <a:fillRect/>
          </a:stretch>
        </p:blipFill>
        <p:spPr bwMode="auto">
          <a:xfrm>
            <a:off x="5295900" y="1074979"/>
            <a:ext cx="1626695" cy="1626695"/>
          </a:xfrm>
          <a:prstGeom prst="rect">
            <a:avLst/>
          </a:prstGeom>
          <a:noFill/>
        </p:spPr>
      </p:pic>
    </p:spTree>
  </p:cSld>
  <p:clrMapOvr>
    <a:masterClrMapping/>
  </p:clrMapOvr>
  <mc:AlternateContent xmlns:mc="http://schemas.openxmlformats.org/markup-compatibility/2006">
    <mc:Choice xmlns:p14="http://schemas.microsoft.com/office/powerpoint/2010/main" Requires="p14">
      <p:transition spd="slow" p14:dur="1600" advTm="0">
        <p14:prism dir="d"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p:cTn id="7" dur="500" fill="hold"/>
                                        <p:tgtEl>
                                          <p:spTgt spid="73"/>
                                        </p:tgtEl>
                                        <p:attrNameLst>
                                          <p:attrName>ppt_w</p:attrName>
                                        </p:attrNameLst>
                                      </p:cBhvr>
                                      <p:tavLst>
                                        <p:tav tm="0">
                                          <p:val>
                                            <p:fltVal val="0.0"/>
                                          </p:val>
                                        </p:tav>
                                        <p:tav tm="100000">
                                          <p:val>
                                            <p:strVal val="#ppt_w"/>
                                          </p:val>
                                        </p:tav>
                                      </p:tavLst>
                                    </p:anim>
                                    <p:anim calcmode="lin" valueType="num">
                                      <p:cBhvr>
                                        <p:cTn id="8" dur="500" fill="hold"/>
                                        <p:tgtEl>
                                          <p:spTgt spid="73"/>
                                        </p:tgtEl>
                                        <p:attrNameLst>
                                          <p:attrName>ppt_h</p:attrName>
                                        </p:attrNameLst>
                                      </p:cBhvr>
                                      <p:tavLst>
                                        <p:tav tm="0">
                                          <p:val>
                                            <p:fltVal val="0.0"/>
                                          </p:val>
                                        </p:tav>
                                        <p:tav tm="100000">
                                          <p:val>
                                            <p:strVal val="#ppt_h"/>
                                          </p:val>
                                        </p:tav>
                                      </p:tavLst>
                                    </p:anim>
                                    <p:animEffect transition="in" filter="fade">
                                      <p:cBhvr>
                                        <p:cTn id="9" dur="500"/>
                                        <p:tgtEl>
                                          <p:spTgt spid="73"/>
                                        </p:tgtEl>
                                      </p:cBhvr>
                                    </p:animEffect>
                                  </p:childTnLst>
                                </p:cTn>
                              </p:par>
                              <p:par>
                                <p:cTn id="10" presetID="16" presetClass="entr" presetSubtype="21" fill="hold" grpId="0" nodeType="withEffect">
                                  <p:stCondLst>
                                    <p:cond delay="500"/>
                                  </p:stCondLst>
                                  <p:childTnLst>
                                    <p:set>
                                      <p:cBhvr>
                                        <p:cTn id="11" dur="1" fill="hold">
                                          <p:stCondLst>
                                            <p:cond delay="0"/>
                                          </p:stCondLst>
                                        </p:cTn>
                                        <p:tgtEl>
                                          <p:spTgt spid="1048650"/>
                                        </p:tgtEl>
                                        <p:attrNameLst>
                                          <p:attrName>style.visibility</p:attrName>
                                        </p:attrNameLst>
                                      </p:cBhvr>
                                      <p:to>
                                        <p:strVal val="visible"/>
                                      </p:to>
                                    </p:set>
                                    <p:animEffect transition="in" filter="barn(inVertical)">
                                      <p:cBhvr>
                                        <p:cTn id="12" dur="500"/>
                                        <p:tgtEl>
                                          <p:spTgt spid="1048650"/>
                                        </p:tgtEl>
                                      </p:cBhvr>
                                    </p:animEffect>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1048651"/>
                                        </p:tgtEl>
                                        <p:attrNameLst>
                                          <p:attrName>style.visibility</p:attrName>
                                        </p:attrNameLst>
                                      </p:cBhvr>
                                      <p:to>
                                        <p:strVal val="visible"/>
                                      </p:to>
                                    </p:set>
                                    <p:anim calcmode="lin" valueType="num">
                                      <p:cBhvr additive="base">
                                        <p:cTn id="16" dur="250" fill="hold"/>
                                        <p:tgtEl>
                                          <p:spTgt spid="1048651"/>
                                        </p:tgtEl>
                                        <p:attrNameLst>
                                          <p:attrName>ppt_x</p:attrName>
                                        </p:attrNameLst>
                                      </p:cBhvr>
                                      <p:tavLst>
                                        <p:tav tm="0">
                                          <p:val>
                                            <p:strVal val="#ppt_x"/>
                                          </p:val>
                                        </p:tav>
                                        <p:tav tm="100000">
                                          <p:val>
                                            <p:strVal val="#ppt_x"/>
                                          </p:val>
                                        </p:tav>
                                      </p:tavLst>
                                    </p:anim>
                                    <p:anim calcmode="lin" valueType="num">
                                      <p:cBhvr additive="base">
                                        <p:cTn id="17" dur="250" fill="hold"/>
                                        <p:tgtEl>
                                          <p:spTgt spid="1048651"/>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1048652"/>
                                        </p:tgtEl>
                                        <p:attrNameLst>
                                          <p:attrName>style.visibility</p:attrName>
                                        </p:attrNameLst>
                                      </p:cBhvr>
                                      <p:to>
                                        <p:strVal val="visible"/>
                                      </p:to>
                                    </p:set>
                                    <p:anim calcmode="lin" valueType="num">
                                      <p:cBhvr additive="base">
                                        <p:cTn id="21" dur="250" fill="hold"/>
                                        <p:tgtEl>
                                          <p:spTgt spid="1048652"/>
                                        </p:tgtEl>
                                        <p:attrNameLst>
                                          <p:attrName>ppt_x</p:attrName>
                                        </p:attrNameLst>
                                      </p:cBhvr>
                                      <p:tavLst>
                                        <p:tav tm="0">
                                          <p:val>
                                            <p:strVal val="#ppt_x"/>
                                          </p:val>
                                        </p:tav>
                                        <p:tav tm="100000">
                                          <p:val>
                                            <p:strVal val="#ppt_x"/>
                                          </p:val>
                                        </p:tav>
                                      </p:tavLst>
                                    </p:anim>
                                    <p:anim calcmode="lin" valueType="num">
                                      <p:cBhvr additive="base">
                                        <p:cTn id="22" dur="250" fill="hold"/>
                                        <p:tgtEl>
                                          <p:spTgt spid="1048652"/>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1048653"/>
                                        </p:tgtEl>
                                        <p:attrNameLst>
                                          <p:attrName>style.visibility</p:attrName>
                                        </p:attrNameLst>
                                      </p:cBhvr>
                                      <p:to>
                                        <p:strVal val="visible"/>
                                      </p:to>
                                    </p:set>
                                    <p:anim calcmode="lin" valueType="num">
                                      <p:cBhvr additive="base">
                                        <p:cTn id="26" dur="250" fill="hold"/>
                                        <p:tgtEl>
                                          <p:spTgt spid="1048653"/>
                                        </p:tgtEl>
                                        <p:attrNameLst>
                                          <p:attrName>ppt_x</p:attrName>
                                        </p:attrNameLst>
                                      </p:cBhvr>
                                      <p:tavLst>
                                        <p:tav tm="0">
                                          <p:val>
                                            <p:strVal val="#ppt_x"/>
                                          </p:val>
                                        </p:tav>
                                        <p:tav tm="100000">
                                          <p:val>
                                            <p:strVal val="#ppt_x"/>
                                          </p:val>
                                        </p:tav>
                                      </p:tavLst>
                                    </p:anim>
                                    <p:anim calcmode="lin" valueType="num">
                                      <p:cBhvr additive="base">
                                        <p:cTn id="27" dur="250" fill="hold"/>
                                        <p:tgtEl>
                                          <p:spTgt spid="10486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50" grpId="0"/>
      <p:bldP spid="1048651" grpId="0"/>
      <p:bldP spid="1048652" grpId="0"/>
      <p:bldP spid="104865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54" name="TextBox 23"/>
          <p:cNvSpPr txBox="1"/>
          <p:nvPr/>
        </p:nvSpPr>
        <p:spPr>
          <a:xfrm>
            <a:off x="4156850" y="323206"/>
            <a:ext cx="22694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--1.</a:t>
            </a:r>
            <a:r>
              <a:rPr lang="zh-CN" altLang="en-US" sz="2800" dirty="0">
                <a:solidFill>
                  <a:srgbClr val="1F3762"/>
                </a:solidFill>
                <a:cs typeface="+mn-ea"/>
                <a:sym typeface="+mn-lt"/>
              </a:rPr>
              <a:t>内容概述</a:t>
            </a:r>
            <a:endParaRPr lang="zh-CN" altLang="en-US" sz="2800" dirty="0">
              <a:solidFill>
                <a:srgbClr val="1F3762"/>
              </a:solidFill>
              <a:cs typeface="+mn-ea"/>
              <a:sym typeface="+mn-lt"/>
            </a:endParaRPr>
          </a:p>
        </p:txBody>
      </p:sp>
      <p:sp>
        <p:nvSpPr>
          <p:cNvPr id="1048655"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软件制图</a:t>
            </a:r>
            <a:endParaRPr lang="zh-CN" altLang="en-US" sz="4400" b="1" dirty="0">
              <a:solidFill>
                <a:srgbClr val="1F3762"/>
              </a:solidFill>
              <a:latin typeface="+mn-lt"/>
              <a:ea typeface="+mn-ea"/>
              <a:cs typeface="+mn-ea"/>
              <a:sym typeface="+mn-lt"/>
            </a:endParaRPr>
          </a:p>
        </p:txBody>
      </p:sp>
      <p:sp>
        <p:nvSpPr>
          <p:cNvPr id="1048663" name="文本框 58"/>
          <p:cNvSpPr txBox="1"/>
          <p:nvPr/>
        </p:nvSpPr>
        <p:spPr>
          <a:xfrm>
            <a:off x="664978" y="4332712"/>
            <a:ext cx="2592288" cy="1496695"/>
          </a:xfrm>
          <a:prstGeom prst="rect">
            <a:avLst/>
          </a:prstGeom>
          <a:noFill/>
        </p:spPr>
        <p:txBody>
          <a:bodyPr wrap="square" lIns="82277" tIns="41138" rIns="82277" bIns="41138" rtlCol="0">
            <a:spAutoFit/>
          </a:bodyPr>
          <a:p>
            <a:pPr algn="just">
              <a:lnSpc>
                <a:spcPct val="120000"/>
              </a:lnSpc>
            </a:pPr>
            <a:r>
              <a:rPr lang="zh-CN" altLang="en-US" sz="1920" dirty="0" smtClean="0">
                <a:solidFill>
                  <a:srgbClr val="1F3762"/>
                </a:solidFill>
                <a:cs typeface="+mn-ea"/>
                <a:sym typeface="+mn-lt"/>
              </a:rPr>
              <a:t>运用</a:t>
            </a:r>
            <a:r>
              <a:rPr lang="zh-CN" altLang="en-US" sz="1920" dirty="0" smtClean="0">
                <a:solidFill>
                  <a:srgbClr val="1F3762"/>
                </a:solidFill>
                <a:cs typeface="+mn-ea"/>
                <a:sym typeface="+mn-lt"/>
              </a:rPr>
              <a:t>Siemens NX</a:t>
            </a:r>
            <a:r>
              <a:rPr lang="zh-CN" altLang="en-US" sz="1920" dirty="0" smtClean="0">
                <a:solidFill>
                  <a:srgbClr val="1F3762"/>
                </a:solidFill>
                <a:cs typeface="+mn-ea"/>
                <a:sym typeface="+mn-lt"/>
              </a:rPr>
              <a:t>软件，绘制出图纸上的草图，然后进行三维模型建造</a:t>
            </a:r>
            <a:r>
              <a:rPr lang="zh-CN" altLang="en-US" sz="1920" dirty="0" smtClean="0">
                <a:solidFill>
                  <a:srgbClr val="1F3762"/>
                </a:solidFill>
                <a:cs typeface="+mn-ea"/>
                <a:sym typeface="+mn-lt"/>
              </a:rPr>
              <a:t>。</a:t>
            </a:r>
            <a:endParaRPr lang="en-US" altLang="zh-CN" sz="1920" dirty="0">
              <a:solidFill>
                <a:srgbClr val="1F3762"/>
              </a:solidFill>
              <a:cs typeface="+mn-ea"/>
              <a:sym typeface="+mn-lt"/>
            </a:endParaRPr>
          </a:p>
        </p:txBody>
      </p:sp>
      <p:grpSp>
        <p:nvGrpSpPr>
          <p:cNvPr id="80" name="组合 56"/>
          <p:cNvGrpSpPr/>
          <p:nvPr/>
        </p:nvGrpSpPr>
        <p:grpSpPr>
          <a:xfrm>
            <a:off x="5648100" y="2336228"/>
            <a:ext cx="1981656" cy="2298721"/>
            <a:chOff x="4521135" y="2207929"/>
            <a:chExt cx="1651380" cy="1915601"/>
          </a:xfrm>
        </p:grpSpPr>
        <p:sp>
          <p:nvSpPr>
            <p:cNvPr id="1048664" name="六边形 57"/>
            <p:cNvSpPr/>
            <p:nvPr/>
          </p:nvSpPr>
          <p:spPr>
            <a:xfrm rot="16200000">
              <a:off x="4389024" y="2340040"/>
              <a:ext cx="1915601" cy="1651380"/>
            </a:xfrm>
            <a:prstGeom prst="hexagon">
              <a:avLst/>
            </a:prstGeom>
            <a:solidFill>
              <a:srgbClr val="1F3762"/>
            </a:solidFill>
            <a:ln>
              <a:noFill/>
            </a:ln>
          </p:spPr>
          <p:txBody>
            <a:bodyPr vert="horz" wrap="square" lIns="82296" tIns="41148" rIns="82296" bIns="41148" numCol="1" anchor="t" anchorCtr="0" compatLnSpc="1"/>
            <a:p>
              <a:endParaRPr lang="zh-CN" altLang="en-US" sz="2160">
                <a:cs typeface="+mn-ea"/>
                <a:sym typeface="+mn-lt"/>
              </a:endParaRPr>
            </a:p>
          </p:txBody>
        </p:sp>
        <p:sp>
          <p:nvSpPr>
            <p:cNvPr id="1048665" name="任意多边形 21"/>
            <p:cNvSpPr>
              <a:spLocks noChangeAspect="1"/>
            </p:cNvSpPr>
            <p:nvPr/>
          </p:nvSpPr>
          <p:spPr>
            <a:xfrm rot="16200000">
              <a:off x="5140075" y="1588992"/>
              <a:ext cx="413502" cy="1651378"/>
            </a:xfrm>
            <a:custGeom>
              <a:avLst/>
              <a:gdLst>
                <a:gd name="connsiteX0" fmla="*/ 623528 w 623528"/>
                <a:gd name="connsiteY0" fmla="*/ 1245074 h 2490148"/>
                <a:gd name="connsiteX1" fmla="*/ 991 w 623528"/>
                <a:gd name="connsiteY1" fmla="*/ 2490148 h 2490148"/>
                <a:gd name="connsiteX2" fmla="*/ 0 w 623528"/>
                <a:gd name="connsiteY2" fmla="*/ 2490148 h 2490148"/>
                <a:gd name="connsiteX3" fmla="*/ 0 w 623528"/>
                <a:gd name="connsiteY3" fmla="*/ 0 h 2490148"/>
                <a:gd name="connsiteX4" fmla="*/ 991 w 623528"/>
                <a:gd name="connsiteY4" fmla="*/ 0 h 249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528" h="2490148">
                  <a:moveTo>
                    <a:pt x="623528" y="1245074"/>
                  </a:moveTo>
                  <a:lnTo>
                    <a:pt x="991" y="2490148"/>
                  </a:lnTo>
                  <a:lnTo>
                    <a:pt x="0" y="2490148"/>
                  </a:lnTo>
                  <a:lnTo>
                    <a:pt x="0" y="0"/>
                  </a:lnTo>
                  <a:lnTo>
                    <a:pt x="991" y="0"/>
                  </a:lnTo>
                  <a:close/>
                </a:path>
              </a:pathLst>
            </a:custGeom>
            <a:solidFill>
              <a:srgbClr val="0D0D0D">
                <a:alpha val="20000"/>
              </a:srgbClr>
            </a:solidFill>
            <a:ln>
              <a:noFill/>
            </a:ln>
          </p:spPr>
          <p:txBody>
            <a:bodyPr vert="horz" wrap="square" lIns="82296" tIns="41148" rIns="82296" bIns="41148" numCol="1" anchor="t" anchorCtr="0" compatLnSpc="1">
              <a:noAutofit/>
            </a:bodyPr>
            <a:p>
              <a:endParaRPr lang="zh-CN" altLang="en-US" sz="2160">
                <a:cs typeface="+mn-ea"/>
                <a:sym typeface="+mn-lt"/>
              </a:endParaRPr>
            </a:p>
          </p:txBody>
        </p:sp>
      </p:grpSp>
      <p:grpSp>
        <p:nvGrpSpPr>
          <p:cNvPr id="81" name="组合 59"/>
          <p:cNvGrpSpPr/>
          <p:nvPr/>
        </p:nvGrpSpPr>
        <p:grpSpPr>
          <a:xfrm>
            <a:off x="3666080" y="2336228"/>
            <a:ext cx="1982021" cy="2298721"/>
            <a:chOff x="2869452" y="2207929"/>
            <a:chExt cx="1651684" cy="1915601"/>
          </a:xfrm>
        </p:grpSpPr>
        <p:sp>
          <p:nvSpPr>
            <p:cNvPr id="1048666" name="六边形 60"/>
            <p:cNvSpPr/>
            <p:nvPr/>
          </p:nvSpPr>
          <p:spPr>
            <a:xfrm rot="16200000">
              <a:off x="2737645" y="2340040"/>
              <a:ext cx="1915601" cy="1651380"/>
            </a:xfrm>
            <a:prstGeom prst="hexagon">
              <a:avLst/>
            </a:prstGeom>
            <a:solidFill>
              <a:srgbClr val="1F3762"/>
            </a:solidFill>
            <a:ln>
              <a:noFill/>
            </a:ln>
          </p:spPr>
          <p:txBody>
            <a:bodyPr vert="horz" wrap="square" lIns="82296" tIns="41148" rIns="82296" bIns="41148" numCol="1" anchor="t" anchorCtr="0" compatLnSpc="1"/>
            <a:p>
              <a:endParaRPr lang="zh-CN" altLang="en-US" sz="2160">
                <a:cs typeface="+mn-ea"/>
                <a:sym typeface="+mn-lt"/>
              </a:endParaRPr>
            </a:p>
          </p:txBody>
        </p:sp>
        <p:sp>
          <p:nvSpPr>
            <p:cNvPr id="1048667" name="任意多边形 24"/>
            <p:cNvSpPr/>
            <p:nvPr/>
          </p:nvSpPr>
          <p:spPr>
            <a:xfrm rot="16200000">
              <a:off x="3488390" y="1588992"/>
              <a:ext cx="413502" cy="1651378"/>
            </a:xfrm>
            <a:custGeom>
              <a:avLst/>
              <a:gdLst>
                <a:gd name="connsiteX0" fmla="*/ 623528 w 623528"/>
                <a:gd name="connsiteY0" fmla="*/ 1245074 h 2490148"/>
                <a:gd name="connsiteX1" fmla="*/ 991 w 623528"/>
                <a:gd name="connsiteY1" fmla="*/ 2490148 h 2490148"/>
                <a:gd name="connsiteX2" fmla="*/ 0 w 623528"/>
                <a:gd name="connsiteY2" fmla="*/ 2490148 h 2490148"/>
                <a:gd name="connsiteX3" fmla="*/ 0 w 623528"/>
                <a:gd name="connsiteY3" fmla="*/ 0 h 2490148"/>
                <a:gd name="connsiteX4" fmla="*/ 991 w 623528"/>
                <a:gd name="connsiteY4" fmla="*/ 0 h 249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528" h="2490148">
                  <a:moveTo>
                    <a:pt x="623528" y="1245074"/>
                  </a:moveTo>
                  <a:lnTo>
                    <a:pt x="991" y="2490148"/>
                  </a:lnTo>
                  <a:lnTo>
                    <a:pt x="0" y="2490148"/>
                  </a:lnTo>
                  <a:lnTo>
                    <a:pt x="0" y="0"/>
                  </a:lnTo>
                  <a:lnTo>
                    <a:pt x="991" y="0"/>
                  </a:lnTo>
                  <a:close/>
                </a:path>
              </a:pathLst>
            </a:custGeom>
            <a:solidFill>
              <a:srgbClr val="0D0D0D">
                <a:alpha val="20000"/>
              </a:srgbClr>
            </a:solidFill>
            <a:ln>
              <a:noFill/>
            </a:ln>
          </p:spPr>
          <p:txBody>
            <a:bodyPr vert="horz" wrap="square" lIns="82296" tIns="41148" rIns="82296" bIns="41148" numCol="1" anchor="t" anchorCtr="0" compatLnSpc="1">
              <a:noAutofit/>
            </a:bodyPr>
            <a:p>
              <a:endParaRPr lang="zh-CN" altLang="en-US" sz="2160">
                <a:cs typeface="+mn-ea"/>
                <a:sym typeface="+mn-lt"/>
              </a:endParaRPr>
            </a:p>
          </p:txBody>
        </p:sp>
      </p:grpSp>
      <p:grpSp>
        <p:nvGrpSpPr>
          <p:cNvPr id="82" name="组合 68"/>
          <p:cNvGrpSpPr/>
          <p:nvPr/>
        </p:nvGrpSpPr>
        <p:grpSpPr>
          <a:xfrm>
            <a:off x="3716693" y="3159670"/>
            <a:ext cx="1824686" cy="1366355"/>
            <a:chOff x="2911628" y="2894136"/>
            <a:chExt cx="1520572" cy="1138629"/>
          </a:xfrm>
        </p:grpSpPr>
        <p:sp>
          <p:nvSpPr>
            <p:cNvPr id="1048668" name="文本框 75"/>
            <p:cNvSpPr txBox="1"/>
            <p:nvPr/>
          </p:nvSpPr>
          <p:spPr>
            <a:xfrm>
              <a:off x="3434094" y="3471073"/>
              <a:ext cx="552608" cy="561692"/>
            </a:xfrm>
            <a:prstGeom prst="rect">
              <a:avLst/>
            </a:prstGeom>
            <a:noFill/>
          </p:spPr>
          <p:txBody>
            <a:bodyPr wrap="none" lIns="82296" tIns="41148" rIns="82296" bIns="41148" rtlCol="0">
              <a:spAutoFit/>
            </a:bodyPr>
            <a:p>
              <a:r>
                <a:rPr lang="en-US" altLang="zh-CN" sz="3840" b="1" dirty="0" smtClean="0">
                  <a:solidFill>
                    <a:schemeClr val="bg1"/>
                  </a:solidFill>
                  <a:cs typeface="+mn-ea"/>
                  <a:sym typeface="+mn-lt"/>
                </a:rPr>
                <a:t>01</a:t>
              </a:r>
              <a:endParaRPr lang="zh-CN" altLang="en-US" sz="3840" b="1" dirty="0">
                <a:solidFill>
                  <a:schemeClr val="bg1"/>
                </a:solidFill>
                <a:cs typeface="+mn-ea"/>
                <a:sym typeface="+mn-lt"/>
              </a:endParaRPr>
            </a:p>
          </p:txBody>
        </p:sp>
        <p:sp>
          <p:nvSpPr>
            <p:cNvPr id="1048669" name="文本框 77"/>
            <p:cNvSpPr txBox="1"/>
            <p:nvPr/>
          </p:nvSpPr>
          <p:spPr>
            <a:xfrm>
              <a:off x="2911628" y="2894136"/>
              <a:ext cx="1520572" cy="346248"/>
            </a:xfrm>
            <a:prstGeom prst="rect">
              <a:avLst/>
            </a:prstGeom>
            <a:noFill/>
          </p:spPr>
          <p:txBody>
            <a:bodyPr wrap="square" lIns="82296" tIns="41148" rIns="82296" bIns="41148" rtlCol="0">
              <a:spAutoFit/>
            </a:bodyPr>
            <a:p>
              <a:pPr algn="ctr"/>
              <a:r>
                <a:rPr lang="zh-CN" altLang="en-US" sz="2160" b="1" spc="360" dirty="0">
                  <a:solidFill>
                    <a:schemeClr val="bg1"/>
                  </a:solidFill>
                  <a:cs typeface="+mn-ea"/>
                  <a:sym typeface="+mn-lt"/>
                </a:rPr>
                <a:t>三维建模</a:t>
              </a:r>
              <a:endParaRPr lang="zh-CN" altLang="en-US" sz="2160" b="1" spc="360" dirty="0">
                <a:solidFill>
                  <a:schemeClr val="bg1"/>
                </a:solidFill>
                <a:cs typeface="+mn-ea"/>
                <a:sym typeface="+mn-lt"/>
              </a:endParaRPr>
            </a:p>
          </p:txBody>
        </p:sp>
      </p:grpSp>
      <p:grpSp>
        <p:nvGrpSpPr>
          <p:cNvPr id="83" name="组合 71"/>
          <p:cNvGrpSpPr/>
          <p:nvPr/>
        </p:nvGrpSpPr>
        <p:grpSpPr>
          <a:xfrm>
            <a:off x="5719056" y="3159670"/>
            <a:ext cx="1824686" cy="1364154"/>
            <a:chOff x="4580265" y="2894136"/>
            <a:chExt cx="1520572" cy="1136795"/>
          </a:xfrm>
        </p:grpSpPr>
        <p:sp>
          <p:nvSpPr>
            <p:cNvPr id="1048670" name="文本框 71"/>
            <p:cNvSpPr txBox="1"/>
            <p:nvPr/>
          </p:nvSpPr>
          <p:spPr>
            <a:xfrm>
              <a:off x="5066049" y="3471073"/>
              <a:ext cx="546100" cy="559858"/>
            </a:xfrm>
            <a:prstGeom prst="rect">
              <a:avLst/>
            </a:prstGeom>
            <a:noFill/>
          </p:spPr>
          <p:txBody>
            <a:bodyPr wrap="none" lIns="82296" tIns="41148" rIns="82296" bIns="41148" rtlCol="0">
              <a:spAutoFit/>
            </a:bodyPr>
            <a:p>
              <a:r>
                <a:rPr lang="en-US" altLang="zh-CN" sz="3840" b="1" dirty="0" smtClean="0">
                  <a:solidFill>
                    <a:schemeClr val="bg1"/>
                  </a:solidFill>
                  <a:cs typeface="+mn-ea"/>
                  <a:sym typeface="+mn-lt"/>
                </a:rPr>
                <a:t>02</a:t>
              </a:r>
              <a:endParaRPr lang="zh-CN" altLang="en-US" sz="3840" b="1" dirty="0">
                <a:solidFill>
                  <a:schemeClr val="bg1"/>
                </a:solidFill>
                <a:cs typeface="+mn-ea"/>
                <a:sym typeface="+mn-lt"/>
              </a:endParaRPr>
            </a:p>
          </p:txBody>
        </p:sp>
        <p:sp>
          <p:nvSpPr>
            <p:cNvPr id="1048671" name="文本框 78"/>
            <p:cNvSpPr txBox="1"/>
            <p:nvPr/>
          </p:nvSpPr>
          <p:spPr>
            <a:xfrm>
              <a:off x="4580265" y="2894136"/>
              <a:ext cx="1520572" cy="621242"/>
            </a:xfrm>
            <a:prstGeom prst="rect">
              <a:avLst/>
            </a:prstGeom>
            <a:noFill/>
          </p:spPr>
          <p:txBody>
            <a:bodyPr wrap="square" lIns="82296" tIns="41148" rIns="82296" bIns="41148" rtlCol="0">
              <a:spAutoFit/>
            </a:bodyPr>
            <a:lstStyle>
              <a:defPPr>
                <a:defRPr lang="zh-CN"/>
              </a:defPPr>
              <a:lvl1pPr algn="ctr">
                <a:defRPr b="1" spc="300">
                  <a:solidFill>
                    <a:schemeClr val="bg1"/>
                  </a:solidFill>
                  <a:latin typeface="微软雅黑" panose="020B0503020204020204" pitchFamily="34" charset="-122"/>
                  <a:ea typeface="微软雅黑" panose="020B0503020204020204" pitchFamily="34" charset="-122"/>
                </a:defRPr>
              </a:lvl1pPr>
            </a:lstStyle>
            <a:p>
              <a:r>
                <a:rPr lang="zh-CN" altLang="en-US" sz="2160" dirty="0" smtClean="0">
                  <a:latin typeface="+mn-lt"/>
                  <a:ea typeface="+mn-ea"/>
                  <a:cs typeface="+mn-ea"/>
                  <a:sym typeface="+mn-lt"/>
                </a:rPr>
                <a:t>工程图</a:t>
              </a:r>
              <a:r>
                <a:rPr lang="en-US" altLang="zh-CN" sz="2160" dirty="0" smtClean="0">
                  <a:latin typeface="+mn-lt"/>
                  <a:ea typeface="+mn-ea"/>
                  <a:cs typeface="+mn-ea"/>
                  <a:sym typeface="+mn-lt"/>
                </a:rPr>
                <a:t>/PMI</a:t>
              </a:r>
              <a:r>
                <a:rPr lang="zh-CN" altLang="en-US" sz="2160" dirty="0" smtClean="0">
                  <a:latin typeface="+mn-lt"/>
                  <a:ea typeface="+mn-ea"/>
                  <a:cs typeface="+mn-ea"/>
                  <a:sym typeface="+mn-lt"/>
                </a:rPr>
                <a:t>标注</a:t>
              </a:r>
              <a:endParaRPr lang="zh-CN" altLang="en-US" sz="2160" dirty="0" smtClean="0">
                <a:latin typeface="+mn-lt"/>
                <a:ea typeface="+mn-ea"/>
                <a:cs typeface="+mn-ea"/>
                <a:sym typeface="+mn-lt"/>
              </a:endParaRPr>
            </a:p>
          </p:txBody>
        </p:sp>
      </p:grpSp>
      <p:sp>
        <p:nvSpPr>
          <p:cNvPr id="1048672" name="文本框 58"/>
          <p:cNvSpPr txBox="1"/>
          <p:nvPr/>
        </p:nvSpPr>
        <p:spPr>
          <a:xfrm>
            <a:off x="7792392" y="4332562"/>
            <a:ext cx="3906259" cy="788670"/>
          </a:xfrm>
          <a:prstGeom prst="rect">
            <a:avLst/>
          </a:prstGeom>
          <a:noFill/>
        </p:spPr>
        <p:txBody>
          <a:bodyPr wrap="square" lIns="82277" tIns="41138" rIns="82277" bIns="41138" rtlCol="0">
            <a:spAutoFit/>
          </a:bodyPr>
          <a:p>
            <a:pPr algn="just">
              <a:lnSpc>
                <a:spcPct val="120000"/>
              </a:lnSpc>
            </a:pPr>
            <a:r>
              <a:rPr lang="zh-CN" altLang="en-US" sz="1920" dirty="0" smtClean="0">
                <a:solidFill>
                  <a:srgbClr val="1F3762"/>
                </a:solidFill>
                <a:cs typeface="+mn-ea"/>
                <a:sym typeface="+mn-lt"/>
              </a:rPr>
              <a:t>根据计算完成的三维模型，接下来出工程图以及</a:t>
            </a:r>
            <a:r>
              <a:rPr lang="en-US" altLang="zh-CN" sz="1920" dirty="0" smtClean="0">
                <a:solidFill>
                  <a:srgbClr val="1F3762"/>
                </a:solidFill>
                <a:cs typeface="+mn-ea"/>
                <a:sym typeface="+mn-lt"/>
              </a:rPr>
              <a:t>PMI</a:t>
            </a:r>
            <a:r>
              <a:rPr lang="zh-CN" altLang="en-US" sz="1920" dirty="0" smtClean="0">
                <a:solidFill>
                  <a:srgbClr val="1F3762"/>
                </a:solidFill>
                <a:cs typeface="+mn-ea"/>
                <a:sym typeface="+mn-lt"/>
              </a:rPr>
              <a:t>标注</a:t>
            </a:r>
            <a:r>
              <a:rPr lang="zh-CN" altLang="en-US" sz="1920" dirty="0" smtClean="0">
                <a:solidFill>
                  <a:srgbClr val="1F3762"/>
                </a:solidFill>
                <a:cs typeface="+mn-ea"/>
                <a:sym typeface="+mn-lt"/>
              </a:rPr>
              <a:t>。</a:t>
            </a:r>
            <a:endParaRPr lang="en-US" altLang="zh-CN" sz="1920" dirty="0">
              <a:solidFill>
                <a:srgbClr val="1F3762"/>
              </a:solidFill>
              <a:cs typeface="+mn-ea"/>
              <a:sym typeface="+mn-lt"/>
            </a:endParaRPr>
          </a:p>
        </p:txBody>
      </p:sp>
      <p:pic>
        <p:nvPicPr>
          <p:cNvPr id="2097173" name="Picture 2" descr="C:\Users\Administrator\Desktop\校徽.png"/>
          <p:cNvPicPr>
            <a:picLocks noChangeAspect="1" noChangeArrowheads="1"/>
          </p:cNvPicPr>
          <p:nvPr/>
        </p:nvPicPr>
        <p:blipFill>
          <a:blip r:embed="rId1"/>
          <a:srcRect/>
          <a:stretch>
            <a:fillRect/>
          </a:stretch>
        </p:blipFill>
        <p:spPr bwMode="auto">
          <a:xfrm>
            <a:off x="10017370" y="-99392"/>
            <a:ext cx="1492741" cy="1492741"/>
          </a:xfrm>
          <a:prstGeom prst="rect">
            <a:avLst/>
          </a:prstGeom>
          <a:noFill/>
        </p:spPr>
      </p:pic>
    </p:spTree>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55"/>
                                        </p:tgtEl>
                                        <p:attrNameLst>
                                          <p:attrName>style.visibility</p:attrName>
                                        </p:attrNameLst>
                                      </p:cBhvr>
                                      <p:to>
                                        <p:strVal val="visible"/>
                                      </p:to>
                                    </p:set>
                                    <p:animEffect transition="in" filter="wipe(left)">
                                      <p:cBhvr>
                                        <p:cTn id="7" dur="500"/>
                                        <p:tgtEl>
                                          <p:spTgt spid="104865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654"/>
                                        </p:tgtEl>
                                        <p:attrNameLst>
                                          <p:attrName>style.visibility</p:attrName>
                                        </p:attrNameLst>
                                      </p:cBhvr>
                                      <p:to>
                                        <p:strVal val="visible"/>
                                      </p:to>
                                    </p:set>
                                    <p:animEffect transition="in" filter="wipe(left)">
                                      <p:cBhvr>
                                        <p:cTn id="10" dur="500"/>
                                        <p:tgtEl>
                                          <p:spTgt spid="1048654"/>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81"/>
                                        </p:tgtEl>
                                        <p:attrNameLst>
                                          <p:attrName>style.visibility</p:attrName>
                                        </p:attrNameLst>
                                      </p:cBhvr>
                                      <p:to>
                                        <p:strVal val="visible"/>
                                      </p:to>
                                    </p:set>
                                    <p:animEffect transition="in" filter="wipe(up)">
                                      <p:cBhvr>
                                        <p:cTn id="14" dur="500"/>
                                        <p:tgtEl>
                                          <p:spTgt spid="81"/>
                                        </p:tgtEl>
                                      </p:cBhvr>
                                    </p:animEffect>
                                  </p:childTnLst>
                                </p:cTn>
                              </p:par>
                            </p:childTnLst>
                          </p:cTn>
                        </p:par>
                        <p:par>
                          <p:cTn id="15" fill="hold">
                            <p:stCondLst>
                              <p:cond delay="1000"/>
                            </p:stCondLst>
                            <p:childTnLst>
                              <p:par>
                                <p:cTn id="16" presetID="55" presetClass="entr" presetSubtype="0" fill="hold" nodeType="afterEffect">
                                  <p:stCondLst>
                                    <p:cond delay="0"/>
                                  </p:stCondLst>
                                  <p:childTnLst>
                                    <p:set>
                                      <p:cBhvr>
                                        <p:cTn id="17" dur="1" fill="hold">
                                          <p:stCondLst>
                                            <p:cond delay="0"/>
                                          </p:stCondLst>
                                        </p:cTn>
                                        <p:tgtEl>
                                          <p:spTgt spid="82"/>
                                        </p:tgtEl>
                                        <p:attrNameLst>
                                          <p:attrName>style.visibility</p:attrName>
                                        </p:attrNameLst>
                                      </p:cBhvr>
                                      <p:to>
                                        <p:strVal val="visible"/>
                                      </p:to>
                                    </p:set>
                                    <p:anim calcmode="lin" valueType="num">
                                      <p:cBhvr>
                                        <p:cTn id="18" dur="500" fill="hold"/>
                                        <p:tgtEl>
                                          <p:spTgt spid="82"/>
                                        </p:tgtEl>
                                        <p:attrNameLst>
                                          <p:attrName>ppt_w</p:attrName>
                                        </p:attrNameLst>
                                      </p:cBhvr>
                                      <p:tavLst>
                                        <p:tav tm="0">
                                          <p:val>
                                            <p:strVal val="#ppt_w*0.70"/>
                                          </p:val>
                                        </p:tav>
                                        <p:tav tm="100000">
                                          <p:val>
                                            <p:strVal val="#ppt_w"/>
                                          </p:val>
                                        </p:tav>
                                      </p:tavLst>
                                    </p:anim>
                                    <p:anim calcmode="lin" valueType="num">
                                      <p:cBhvr>
                                        <p:cTn id="19" dur="500" fill="hold"/>
                                        <p:tgtEl>
                                          <p:spTgt spid="82"/>
                                        </p:tgtEl>
                                        <p:attrNameLst>
                                          <p:attrName>ppt_h</p:attrName>
                                        </p:attrNameLst>
                                      </p:cBhvr>
                                      <p:tavLst>
                                        <p:tav tm="0">
                                          <p:val>
                                            <p:strVal val="#ppt_h"/>
                                          </p:val>
                                        </p:tav>
                                        <p:tav tm="100000">
                                          <p:val>
                                            <p:strVal val="#ppt_h"/>
                                          </p:val>
                                        </p:tav>
                                      </p:tavLst>
                                    </p:anim>
                                    <p:animEffect transition="in" filter="fade">
                                      <p:cBhvr>
                                        <p:cTn id="20" dur="500"/>
                                        <p:tgtEl>
                                          <p:spTgt spid="82"/>
                                        </p:tgtEl>
                                      </p:cBhvr>
                                    </p:animEffect>
                                  </p:childTnLst>
                                </p:cTn>
                              </p:par>
                            </p:childTnLst>
                          </p:cTn>
                        </p:par>
                        <p:par>
                          <p:cTn id="21" fill="hold">
                            <p:stCondLst>
                              <p:cond delay="1500"/>
                            </p:stCondLst>
                            <p:childTnLst>
                              <p:par>
                                <p:cTn id="22" presetID="14" presetClass="entr" presetSubtype="10" fill="hold" grpId="0" nodeType="afterEffect">
                                  <p:stCondLst>
                                    <p:cond delay="0"/>
                                  </p:stCondLst>
                                  <p:childTnLst>
                                    <p:set>
                                      <p:cBhvr>
                                        <p:cTn id="23" dur="1" fill="hold">
                                          <p:stCondLst>
                                            <p:cond delay="0"/>
                                          </p:stCondLst>
                                        </p:cTn>
                                        <p:tgtEl>
                                          <p:spTgt spid="1048663"/>
                                        </p:tgtEl>
                                        <p:attrNameLst>
                                          <p:attrName>style.visibility</p:attrName>
                                        </p:attrNameLst>
                                      </p:cBhvr>
                                      <p:to>
                                        <p:strVal val="visible"/>
                                      </p:to>
                                    </p:set>
                                    <p:animEffect transition="in" filter="randombar(horizontal)">
                                      <p:cBhvr>
                                        <p:cTn id="24" dur="500"/>
                                        <p:tgtEl>
                                          <p:spTgt spid="1048663"/>
                                        </p:tgtEl>
                                      </p:cBhvr>
                                    </p:animEffect>
                                  </p:childTnLst>
                                </p:cTn>
                              </p:par>
                            </p:childTnLst>
                          </p:cTn>
                        </p:par>
                        <p:par>
                          <p:cTn id="25" fill="hold">
                            <p:stCondLst>
                              <p:cond delay="2000"/>
                            </p:stCondLst>
                            <p:childTnLst>
                              <p:par>
                                <p:cTn id="26" presetID="22" presetClass="entr" presetSubtype="1" fill="hold" nodeType="afterEffect">
                                  <p:stCondLst>
                                    <p:cond delay="0"/>
                                  </p:stCondLst>
                                  <p:childTnLst>
                                    <p:set>
                                      <p:cBhvr>
                                        <p:cTn id="27" dur="1" fill="hold">
                                          <p:stCondLst>
                                            <p:cond delay="0"/>
                                          </p:stCondLst>
                                        </p:cTn>
                                        <p:tgtEl>
                                          <p:spTgt spid="80"/>
                                        </p:tgtEl>
                                        <p:attrNameLst>
                                          <p:attrName>style.visibility</p:attrName>
                                        </p:attrNameLst>
                                      </p:cBhvr>
                                      <p:to>
                                        <p:strVal val="visible"/>
                                      </p:to>
                                    </p:set>
                                    <p:animEffect transition="in" filter="wipe(up)">
                                      <p:cBhvr>
                                        <p:cTn id="28" dur="500"/>
                                        <p:tgtEl>
                                          <p:spTgt spid="80"/>
                                        </p:tgtEl>
                                      </p:cBhvr>
                                    </p:animEffect>
                                  </p:childTnLst>
                                </p:cTn>
                              </p:par>
                            </p:childTnLst>
                          </p:cTn>
                        </p:par>
                        <p:par>
                          <p:cTn id="29" fill="hold">
                            <p:stCondLst>
                              <p:cond delay="2500"/>
                            </p:stCondLst>
                            <p:childTnLst>
                              <p:par>
                                <p:cTn id="30" presetID="55" presetClass="entr" presetSubtype="0" fill="hold" nodeType="afterEffect">
                                  <p:stCondLst>
                                    <p:cond delay="0"/>
                                  </p:stCondLst>
                                  <p:childTnLst>
                                    <p:set>
                                      <p:cBhvr>
                                        <p:cTn id="31" dur="1" fill="hold">
                                          <p:stCondLst>
                                            <p:cond delay="0"/>
                                          </p:stCondLst>
                                        </p:cTn>
                                        <p:tgtEl>
                                          <p:spTgt spid="83"/>
                                        </p:tgtEl>
                                        <p:attrNameLst>
                                          <p:attrName>style.visibility</p:attrName>
                                        </p:attrNameLst>
                                      </p:cBhvr>
                                      <p:to>
                                        <p:strVal val="visible"/>
                                      </p:to>
                                    </p:set>
                                    <p:anim calcmode="lin" valueType="num">
                                      <p:cBhvr>
                                        <p:cTn id="32" dur="500" fill="hold"/>
                                        <p:tgtEl>
                                          <p:spTgt spid="83"/>
                                        </p:tgtEl>
                                        <p:attrNameLst>
                                          <p:attrName>ppt_w</p:attrName>
                                        </p:attrNameLst>
                                      </p:cBhvr>
                                      <p:tavLst>
                                        <p:tav tm="0">
                                          <p:val>
                                            <p:strVal val="#ppt_w*0.70"/>
                                          </p:val>
                                        </p:tav>
                                        <p:tav tm="100000">
                                          <p:val>
                                            <p:strVal val="#ppt_w"/>
                                          </p:val>
                                        </p:tav>
                                      </p:tavLst>
                                    </p:anim>
                                    <p:anim calcmode="lin" valueType="num">
                                      <p:cBhvr>
                                        <p:cTn id="33" dur="500" fill="hold"/>
                                        <p:tgtEl>
                                          <p:spTgt spid="83"/>
                                        </p:tgtEl>
                                        <p:attrNameLst>
                                          <p:attrName>ppt_h</p:attrName>
                                        </p:attrNameLst>
                                      </p:cBhvr>
                                      <p:tavLst>
                                        <p:tav tm="0">
                                          <p:val>
                                            <p:strVal val="#ppt_h"/>
                                          </p:val>
                                        </p:tav>
                                        <p:tav tm="100000">
                                          <p:val>
                                            <p:strVal val="#ppt_h"/>
                                          </p:val>
                                        </p:tav>
                                      </p:tavLst>
                                    </p:anim>
                                    <p:animEffect transition="in" filter="fade">
                                      <p:cBhvr>
                                        <p:cTn id="34" dur="500"/>
                                        <p:tgtEl>
                                          <p:spTgt spid="83"/>
                                        </p:tgtEl>
                                      </p:cBhvr>
                                    </p:animEffect>
                                  </p:childTnLst>
                                </p:cTn>
                              </p:par>
                            </p:childTnLst>
                          </p:cTn>
                        </p:par>
                        <p:par>
                          <p:cTn id="35" fill="hold">
                            <p:stCondLst>
                              <p:cond delay="3000"/>
                            </p:stCondLst>
                            <p:childTnLst>
                              <p:par>
                                <p:cTn id="36" presetID="14" presetClass="entr" presetSubtype="10" fill="hold" grpId="0" nodeType="afterEffect">
                                  <p:stCondLst>
                                    <p:cond delay="0"/>
                                  </p:stCondLst>
                                  <p:childTnLst>
                                    <p:set>
                                      <p:cBhvr>
                                        <p:cTn id="37" dur="1" fill="hold">
                                          <p:stCondLst>
                                            <p:cond delay="0"/>
                                          </p:stCondLst>
                                        </p:cTn>
                                        <p:tgtEl>
                                          <p:spTgt spid="1048672"/>
                                        </p:tgtEl>
                                        <p:attrNameLst>
                                          <p:attrName>style.visibility</p:attrName>
                                        </p:attrNameLst>
                                      </p:cBhvr>
                                      <p:to>
                                        <p:strVal val="visible"/>
                                      </p:to>
                                    </p:set>
                                    <p:animEffect transition="in" filter="randombar(horizontal)">
                                      <p:cBhvr>
                                        <p:cTn id="38" dur="500"/>
                                        <p:tgtEl>
                                          <p:spTgt spid="10486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54" grpId="0" bldLvl="0" animBg="1"/>
      <p:bldP spid="1048655" grpId="0"/>
      <p:bldP spid="1048663" grpId="0"/>
      <p:bldP spid="104867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sp>
        <p:nvSpPr>
          <p:cNvPr id="1048673" name="TextBox 23"/>
          <p:cNvSpPr txBox="1"/>
          <p:nvPr/>
        </p:nvSpPr>
        <p:spPr>
          <a:xfrm>
            <a:off x="4296550" y="323206"/>
            <a:ext cx="2269490" cy="497840"/>
          </a:xfrm>
          <a:prstGeom prst="rect">
            <a:avLst/>
          </a:prstGeom>
        </p:spPr>
        <p:style>
          <a:lnRef idx="2">
            <a:schemeClr val="accent5"/>
          </a:lnRef>
          <a:fillRef idx="1">
            <a:schemeClr val="lt1"/>
          </a:fillRef>
          <a:effectRef idx="0">
            <a:schemeClr val="accent5"/>
          </a:effectRef>
          <a:fontRef idx="minor">
            <a:schemeClr val="dk1"/>
          </a:fontRef>
        </p:style>
        <p:txBody>
          <a:bodyPr wrap="none" lIns="68579" tIns="34289" rIns="68579" bIns="34289" rtlCol="0">
            <a:spAutoFit/>
          </a:bodyPr>
          <a:p>
            <a:r>
              <a:rPr lang="en-US" altLang="zh-CN" sz="2800" dirty="0" smtClean="0">
                <a:solidFill>
                  <a:srgbClr val="1F3762"/>
                </a:solidFill>
                <a:cs typeface="+mn-ea"/>
                <a:sym typeface="+mn-lt"/>
              </a:rPr>
              <a:t>--2.</a:t>
            </a:r>
            <a:r>
              <a:rPr lang="zh-CN" altLang="en-US" sz="2800" dirty="0" smtClean="0">
                <a:solidFill>
                  <a:srgbClr val="1F3762"/>
                </a:solidFill>
                <a:cs typeface="+mn-ea"/>
                <a:sym typeface="+mn-lt"/>
              </a:rPr>
              <a:t>三维建模</a:t>
            </a:r>
            <a:endParaRPr lang="zh-CN" altLang="en-US" sz="2800" dirty="0">
              <a:solidFill>
                <a:srgbClr val="1F3762"/>
              </a:solidFill>
              <a:cs typeface="+mn-ea"/>
              <a:sym typeface="+mn-lt"/>
            </a:endParaRPr>
          </a:p>
        </p:txBody>
      </p:sp>
      <p:sp>
        <p:nvSpPr>
          <p:cNvPr id="1048674" name="矩形 1"/>
          <p:cNvSpPr>
            <a:spLocks noChangeArrowheads="1"/>
          </p:cNvSpPr>
          <p:nvPr/>
        </p:nvSpPr>
        <p:spPr bwMode="auto">
          <a:xfrm>
            <a:off x="983908" y="97061"/>
            <a:ext cx="4448927" cy="952427"/>
          </a:xfrm>
          <a:prstGeom prst="rect">
            <a:avLst/>
          </a:prstGeom>
          <a:noFill/>
          <a:ln>
            <a:noFill/>
          </a:ln>
        </p:spPr>
        <p:txBody>
          <a:bodyPr vert="horz" anchor="ctr"/>
          <a:lstStyle>
            <a:lvl1pPr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ase" hangingPunct="1">
              <a:spcBef>
                <a:spcPct val="0"/>
              </a:spcBef>
              <a:spcAft>
                <a:spcPct val="0"/>
              </a:spcAft>
              <a:buFont typeface="Arial" panose="020B0604020202020204" pitchFamily="34" charset="0"/>
              <a:buNone/>
            </a:pPr>
            <a:r>
              <a:rPr lang="zh-CN" altLang="en-US" sz="4400" b="1" dirty="0" smtClean="0">
                <a:solidFill>
                  <a:srgbClr val="1F3762"/>
                </a:solidFill>
                <a:latin typeface="+mn-lt"/>
                <a:ea typeface="+mn-ea"/>
                <a:cs typeface="+mn-ea"/>
                <a:sym typeface="+mn-lt"/>
              </a:rPr>
              <a:t>软件制图</a:t>
            </a:r>
            <a:endParaRPr lang="zh-CN" altLang="en-US" sz="4400" b="1" dirty="0">
              <a:solidFill>
                <a:srgbClr val="1F3762"/>
              </a:solidFill>
              <a:latin typeface="+mn-lt"/>
              <a:ea typeface="+mn-ea"/>
              <a:cs typeface="+mn-ea"/>
              <a:sym typeface="+mn-lt"/>
            </a:endParaRPr>
          </a:p>
        </p:txBody>
      </p:sp>
      <p:sp>
        <p:nvSpPr>
          <p:cNvPr id="1048675" name="TextBox 1"/>
          <p:cNvSpPr txBox="1"/>
          <p:nvPr/>
        </p:nvSpPr>
        <p:spPr>
          <a:xfrm>
            <a:off x="1112520" y="1655445"/>
            <a:ext cx="3060840" cy="368300"/>
          </a:xfrm>
          <a:prstGeom prst="rect">
            <a:avLst/>
          </a:prstGeom>
          <a:noFill/>
        </p:spPr>
        <p:txBody>
          <a:bodyPr wrap="square" rtlCol="0">
            <a:spAutoFit/>
          </a:bodyPr>
          <a:p>
            <a:r>
              <a:rPr lang="zh-CN" altLang="en-US" dirty="0" smtClean="0">
                <a:latin typeface="宋体" panose="02010600030101010101" pitchFamily="2" charset="-122"/>
                <a:ea typeface="宋体" panose="02010600030101010101" pitchFamily="2" charset="-122"/>
              </a:rPr>
              <a:t>（</a:t>
            </a:r>
            <a:r>
              <a:rPr lang="en-US" altLang="zh-CN" dirty="0" smtClean="0">
                <a:latin typeface="宋体" panose="02010600030101010101" pitchFamily="2" charset="-122"/>
                <a:ea typeface="宋体" panose="02010600030101010101" pitchFamily="2" charset="-122"/>
              </a:rPr>
              <a:t>1</a:t>
            </a:r>
            <a:r>
              <a:rPr lang="zh-CN" altLang="en-US" dirty="0" smtClean="0">
                <a:latin typeface="宋体" panose="02010600030101010101" pitchFamily="2" charset="-122"/>
                <a:ea typeface="宋体" panose="02010600030101010101" pitchFamily="2" charset="-122"/>
              </a:rPr>
              <a:t>）</a:t>
            </a:r>
            <a:r>
              <a:rPr lang="zh-CN" altLang="en-US" dirty="0" smtClean="0">
                <a:latin typeface="宋体" panose="02010600030101010101" pitchFamily="2" charset="-122"/>
                <a:ea typeface="宋体" panose="02010600030101010101" pitchFamily="2" charset="-122"/>
              </a:rPr>
              <a:t>、图样</a:t>
            </a:r>
            <a:r>
              <a:rPr lang="zh-CN" altLang="en-US" dirty="0" smtClean="0">
                <a:latin typeface="宋体" panose="02010600030101010101" pitchFamily="2" charset="-122"/>
                <a:ea typeface="宋体" panose="02010600030101010101" pitchFamily="2" charset="-122"/>
              </a:rPr>
              <a:t>分析</a:t>
            </a:r>
            <a:endParaRPr lang="zh-CN" altLang="en-US" dirty="0">
              <a:latin typeface="宋体" panose="02010600030101010101" pitchFamily="2" charset="-122"/>
              <a:ea typeface="宋体" panose="02010600030101010101" pitchFamily="2" charset="-122"/>
            </a:endParaRPr>
          </a:p>
        </p:txBody>
      </p:sp>
      <p:sp>
        <p:nvSpPr>
          <p:cNvPr id="1048676" name="TextBox 2"/>
          <p:cNvSpPr txBox="1"/>
          <p:nvPr/>
        </p:nvSpPr>
        <p:spPr>
          <a:xfrm>
            <a:off x="1417320" y="2087880"/>
            <a:ext cx="8915400" cy="645160"/>
          </a:xfrm>
          <a:prstGeom prst="rect">
            <a:avLst/>
          </a:prstGeom>
          <a:noFill/>
        </p:spPr>
        <p:txBody>
          <a:bodyPr wrap="square" rtlCol="0">
            <a:spAutoFit/>
          </a:bodyPr>
          <a:p>
            <a:pPr indent="457200"/>
            <a:r>
              <a:rPr lang="zh-CN" altLang="zh-CN" dirty="0"/>
              <a:t>利用形体分析法，对图形进行</a:t>
            </a:r>
            <a:r>
              <a:rPr lang="zh-CN" altLang="zh-CN" dirty="0" smtClean="0"/>
              <a:t>分析</a:t>
            </a:r>
            <a:r>
              <a:rPr lang="zh-CN" altLang="en-US" dirty="0" smtClean="0"/>
              <a:t>，确定各形状体之间的位置关系</a:t>
            </a:r>
            <a:r>
              <a:rPr lang="zh-CN" altLang="en-US" dirty="0"/>
              <a:t>：</a:t>
            </a:r>
            <a:r>
              <a:rPr lang="zh-CN" altLang="zh-CN" dirty="0" smtClean="0"/>
              <a:t>该</a:t>
            </a:r>
            <a:r>
              <a:rPr lang="zh-CN" altLang="zh-CN" dirty="0"/>
              <a:t>零件由矩形、孔、</a:t>
            </a:r>
            <a:r>
              <a:rPr lang="zh-CN" altLang="zh-CN" dirty="0">
                <a:sym typeface="+mn-ea"/>
              </a:rPr>
              <a:t>键槽、</a:t>
            </a:r>
            <a:r>
              <a:rPr lang="zh-CN" altLang="zh-CN" dirty="0"/>
              <a:t>螺纹</a:t>
            </a:r>
            <a:r>
              <a:rPr lang="zh-CN" altLang="zh-CN" dirty="0"/>
              <a:t>等特征</a:t>
            </a:r>
            <a:r>
              <a:rPr lang="zh-CN" altLang="zh-CN" dirty="0" smtClean="0"/>
              <a:t>组成</a:t>
            </a:r>
            <a:r>
              <a:rPr lang="zh-CN" altLang="en-US" dirty="0" smtClean="0"/>
              <a:t>。</a:t>
            </a:r>
            <a:endParaRPr lang="zh-CN" altLang="zh-CN" dirty="0"/>
          </a:p>
        </p:txBody>
      </p:sp>
      <p:sp>
        <p:nvSpPr>
          <p:cNvPr id="1048677" name="TextBox 3"/>
          <p:cNvSpPr txBox="1"/>
          <p:nvPr/>
        </p:nvSpPr>
        <p:spPr>
          <a:xfrm>
            <a:off x="1112520" y="3035935"/>
            <a:ext cx="1905635" cy="368300"/>
          </a:xfrm>
          <a:prstGeom prst="rect">
            <a:avLst/>
          </a:prstGeom>
          <a:noFill/>
        </p:spPr>
        <p:txBody>
          <a:bodyPr wrap="square" rtlCol="0">
            <a:spAutoFit/>
          </a:bodyPr>
          <a:p>
            <a:r>
              <a:rPr lang="zh-CN" altLang="en-US" dirty="0" smtClean="0"/>
              <a:t>（</a:t>
            </a:r>
            <a:r>
              <a:rPr lang="en-US" altLang="zh-CN" dirty="0" smtClean="0"/>
              <a:t>2</a:t>
            </a:r>
            <a:r>
              <a:rPr lang="zh-CN" altLang="en-US" dirty="0" smtClean="0"/>
              <a:t>）</a:t>
            </a:r>
            <a:r>
              <a:rPr lang="zh-CN" altLang="en-US" dirty="0" smtClean="0"/>
              <a:t>、绘制步骤：</a:t>
            </a:r>
            <a:endParaRPr lang="zh-CN" altLang="en-US" dirty="0"/>
          </a:p>
        </p:txBody>
      </p:sp>
      <p:pic>
        <p:nvPicPr>
          <p:cNvPr id="2097182" name="Picture 2" descr="C:\Users\Administrator\Desktop\校徽.png"/>
          <p:cNvPicPr>
            <a:picLocks noChangeAspect="1" noChangeArrowheads="1"/>
          </p:cNvPicPr>
          <p:nvPr>
            <p:custDataLst>
              <p:tags r:id="rId1"/>
            </p:custDataLst>
          </p:nvPr>
        </p:nvPicPr>
        <p:blipFill>
          <a:blip r:embed="rId2"/>
          <a:srcRect/>
          <a:stretch>
            <a:fillRect/>
          </a:stretch>
        </p:blipFill>
        <p:spPr bwMode="auto">
          <a:xfrm>
            <a:off x="10017370" y="-99392"/>
            <a:ext cx="1492741" cy="1492741"/>
          </a:xfrm>
          <a:prstGeom prst="rect">
            <a:avLst/>
          </a:prstGeom>
          <a:noFill/>
        </p:spPr>
      </p:pic>
      <p:pic>
        <p:nvPicPr>
          <p:cNvPr id="3" name="图片 2" descr="微信截图_20200612220734"/>
          <p:cNvPicPr>
            <a:picLocks noChangeAspect="1"/>
          </p:cNvPicPr>
          <p:nvPr>
            <p:custDataLst>
              <p:tags r:id="rId3"/>
            </p:custDataLst>
          </p:nvPr>
        </p:nvPicPr>
        <p:blipFill>
          <a:blip r:embed="rId4"/>
          <a:stretch>
            <a:fillRect/>
          </a:stretch>
        </p:blipFill>
        <p:spPr>
          <a:xfrm>
            <a:off x="1417320" y="3691890"/>
            <a:ext cx="1531620" cy="1432560"/>
          </a:xfrm>
          <a:prstGeom prst="rect">
            <a:avLst/>
          </a:prstGeom>
        </p:spPr>
      </p:pic>
      <p:pic>
        <p:nvPicPr>
          <p:cNvPr id="4" name="图片 3" descr="微信截图_20200612221224"/>
          <p:cNvPicPr>
            <a:picLocks noChangeAspect="1"/>
          </p:cNvPicPr>
          <p:nvPr/>
        </p:nvPicPr>
        <p:blipFill>
          <a:blip r:embed="rId5"/>
          <a:stretch>
            <a:fillRect/>
          </a:stretch>
        </p:blipFill>
        <p:spPr>
          <a:xfrm>
            <a:off x="3536950" y="3691890"/>
            <a:ext cx="1753235" cy="1353820"/>
          </a:xfrm>
          <a:prstGeom prst="rect">
            <a:avLst/>
          </a:prstGeom>
        </p:spPr>
      </p:pic>
      <p:pic>
        <p:nvPicPr>
          <p:cNvPr id="5" name="图片 4" descr="微信截图_20200612221437"/>
          <p:cNvPicPr>
            <a:picLocks noChangeAspect="1"/>
          </p:cNvPicPr>
          <p:nvPr/>
        </p:nvPicPr>
        <p:blipFill>
          <a:blip r:embed="rId6"/>
          <a:stretch>
            <a:fillRect/>
          </a:stretch>
        </p:blipFill>
        <p:spPr>
          <a:xfrm>
            <a:off x="5789930" y="3620135"/>
            <a:ext cx="1052195" cy="1497965"/>
          </a:xfrm>
          <a:prstGeom prst="rect">
            <a:avLst/>
          </a:prstGeom>
        </p:spPr>
      </p:pic>
      <p:pic>
        <p:nvPicPr>
          <p:cNvPr id="6" name="图片 5" descr="微信截图_20200612221640"/>
          <p:cNvPicPr>
            <a:picLocks noChangeAspect="1"/>
          </p:cNvPicPr>
          <p:nvPr/>
        </p:nvPicPr>
        <p:blipFill>
          <a:blip r:embed="rId7"/>
          <a:stretch>
            <a:fillRect/>
          </a:stretch>
        </p:blipFill>
        <p:spPr>
          <a:xfrm>
            <a:off x="7279005" y="3707130"/>
            <a:ext cx="1713230" cy="1417320"/>
          </a:xfrm>
          <a:prstGeom prst="rect">
            <a:avLst/>
          </a:prstGeom>
        </p:spPr>
      </p:pic>
      <p:pic>
        <p:nvPicPr>
          <p:cNvPr id="7" name="图片 6" descr="微信截图_20200612221707"/>
          <p:cNvPicPr>
            <a:picLocks noChangeAspect="1"/>
          </p:cNvPicPr>
          <p:nvPr/>
        </p:nvPicPr>
        <p:blipFill>
          <a:blip r:embed="rId8"/>
          <a:stretch>
            <a:fillRect/>
          </a:stretch>
        </p:blipFill>
        <p:spPr>
          <a:xfrm>
            <a:off x="9519285" y="3707130"/>
            <a:ext cx="1696720" cy="1339850"/>
          </a:xfrm>
          <a:prstGeom prst="rect">
            <a:avLst/>
          </a:prstGeom>
        </p:spPr>
      </p:pic>
      <p:sp>
        <p:nvSpPr>
          <p:cNvPr id="8" name="文本框 7"/>
          <p:cNvSpPr txBox="1"/>
          <p:nvPr/>
        </p:nvSpPr>
        <p:spPr>
          <a:xfrm>
            <a:off x="2948940" y="5474335"/>
            <a:ext cx="6864350" cy="368300"/>
          </a:xfrm>
          <a:prstGeom prst="rect">
            <a:avLst/>
          </a:prstGeom>
          <a:noFill/>
        </p:spPr>
        <p:txBody>
          <a:bodyPr wrap="square" rtlCol="0">
            <a:spAutoFit/>
          </a:bodyPr>
          <a:p>
            <a:r>
              <a:rPr lang="zh-CN" altLang="en-US"/>
              <a:t>绘制草图</a:t>
            </a:r>
            <a:r>
              <a:rPr lang="zh-CN" altLang="en-US">
                <a:latin typeface="微软雅黑" panose="020B0503020204020204" pitchFamily="34" charset="-122"/>
                <a:ea typeface="微软雅黑" panose="020B0503020204020204" pitchFamily="34" charset="-122"/>
                <a:sym typeface="+mn-ea"/>
              </a:rPr>
              <a:t>&gt;</a:t>
            </a:r>
            <a:r>
              <a:rPr lang="zh-CN" altLang="en-US"/>
              <a:t>建模（拉伸体）</a:t>
            </a:r>
            <a:r>
              <a:rPr lang="zh-CN" altLang="en-US">
                <a:latin typeface="微软雅黑" panose="020B0503020204020204" pitchFamily="34" charset="-122"/>
                <a:ea typeface="微软雅黑" panose="020B0503020204020204" pitchFamily="34" charset="-122"/>
                <a:sym typeface="+mn-ea"/>
              </a:rPr>
              <a:t>&gt;</a:t>
            </a:r>
            <a:r>
              <a:rPr lang="zh-CN" altLang="en-US"/>
              <a:t>其他部分建模</a:t>
            </a:r>
            <a:r>
              <a:rPr lang="zh-CN" altLang="en-US">
                <a:latin typeface="微软雅黑" panose="020B0503020204020204" pitchFamily="34" charset="-122"/>
                <a:ea typeface="微软雅黑" panose="020B0503020204020204" pitchFamily="34" charset="-122"/>
                <a:sym typeface="+mn-ea"/>
              </a:rPr>
              <a:t>&gt;</a:t>
            </a:r>
            <a:r>
              <a:rPr lang="zh-CN" altLang="en-US"/>
              <a:t>反面建模</a:t>
            </a:r>
            <a:r>
              <a:rPr lang="zh-CN" altLang="en-US">
                <a:latin typeface="微软雅黑" panose="020B0503020204020204" pitchFamily="34" charset="-122"/>
                <a:ea typeface="微软雅黑" panose="020B0503020204020204" pitchFamily="34" charset="-122"/>
                <a:sym typeface="+mn-ea"/>
              </a:rPr>
              <a:t>&gt;</a:t>
            </a:r>
            <a:r>
              <a:rPr lang="zh-CN" altLang="en-US"/>
              <a:t>正面建模</a:t>
            </a:r>
            <a:endParaRPr lang="zh-CN" altLang="en-US"/>
          </a:p>
        </p:txBody>
      </p:sp>
    </p:spTree>
  </p:cSld>
  <p:clrMapOvr>
    <a:masterClrMapping/>
  </p:clrMapOvr>
  <p:transition spd="slow" advTm="6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48674"/>
                                        </p:tgtEl>
                                        <p:attrNameLst>
                                          <p:attrName>style.visibility</p:attrName>
                                        </p:attrNameLst>
                                      </p:cBhvr>
                                      <p:to>
                                        <p:strVal val="visible"/>
                                      </p:to>
                                    </p:set>
                                    <p:animEffect transition="in" filter="wipe(left)">
                                      <p:cBhvr>
                                        <p:cTn id="7" dur="500"/>
                                        <p:tgtEl>
                                          <p:spTgt spid="104867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48673"/>
                                        </p:tgtEl>
                                        <p:attrNameLst>
                                          <p:attrName>style.visibility</p:attrName>
                                        </p:attrNameLst>
                                      </p:cBhvr>
                                      <p:to>
                                        <p:strVal val="visible"/>
                                      </p:to>
                                    </p:set>
                                    <p:animEffect transition="in" filter="wipe(left)">
                                      <p:cBhvr>
                                        <p:cTn id="10" dur="500"/>
                                        <p:tgtEl>
                                          <p:spTgt spid="10486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73" grpId="0" bldLvl="0" animBg="1"/>
      <p:bldP spid="1048674" grpId="0"/>
    </p:bldLst>
  </p:timing>
</p:sld>
</file>

<file path=ppt/tags/tag1.xml><?xml version="1.0" encoding="utf-8"?>
<p:tagLst xmlns:p="http://schemas.openxmlformats.org/presentationml/2006/main">
  <p:tag name="KSO_WM_UNIT_PLACING_PICTURE_USER_VIEWPORT" val="{&quot;height&quot;:2350.7732283464566,&quot;width&quot;:2350.7732283464566}"/>
</p:tagLst>
</file>

<file path=ppt/tags/tag2.xml><?xml version="1.0" encoding="utf-8"?>
<p:tagLst xmlns:p="http://schemas.openxmlformats.org/presentationml/2006/main">
  <p:tag name="KSO_WM_UNIT_PLACING_PICTURE_USER_VIEWPORT" val="{&quot;height&quot;:5745,&quot;width&quot;:6870}"/>
</p:tagLst>
</file>

<file path=ppt/tags/tag3.xml><?xml version="1.0" encoding="utf-8"?>
<p:tagLst xmlns:p="http://schemas.openxmlformats.org/presentationml/2006/main">
  <p:tag name="KSO_WM_UNIT_PLACING_PICTURE_USER_VIEWPORT" val="{&quot;height&quot;:6568,&quot;width&quot;:4147}"/>
</p:tagLst>
</file>

<file path=ppt/tags/tag4.xml><?xml version="1.0" encoding="utf-8"?>
<p:tagLst xmlns:p="http://schemas.openxmlformats.org/presentationml/2006/main">
  <p:tag name="KSO_WM_UNIT_PLACING_PICTURE_USER_VIEWPORT" val="{&quot;height&quot;:2350.7732283464566,&quot;width&quot;:2350.7732283464566}"/>
</p:tagLst>
</file>

<file path=ppt/tags/tag5.xml><?xml version="1.0" encoding="utf-8"?>
<p:tagLst xmlns:p="http://schemas.openxmlformats.org/presentationml/2006/main">
  <p:tag name="KSO_WM_UNIT_PLACING_PICTURE_USER_VIEWPORT" val="{&quot;height&quot;:9645,&quot;width&quot;:477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jwk5emk">
      <a:majorFont>
        <a:latin typeface="字体视界-NWE粗楷体"/>
        <a:ea typeface="字体视界-NWE粗楷体"/>
        <a:cs typeface=""/>
      </a:majorFont>
      <a:minorFont>
        <a:latin typeface="字体视界-NWE粗楷体"/>
        <a:ea typeface="字体视界-NWE粗楷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2874</Words>
  <Application>WPS 演示</Application>
  <PresentationFormat/>
  <Paragraphs>290</Paragraphs>
  <Slides>26</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26</vt:i4>
      </vt:variant>
    </vt:vector>
  </HeadingPairs>
  <TitlesOfParts>
    <vt:vector size="38" baseType="lpstr">
      <vt:lpstr>Arial</vt:lpstr>
      <vt:lpstr>宋体</vt:lpstr>
      <vt:lpstr>Wingdings</vt:lpstr>
      <vt:lpstr>字体视界-NWE粗楷体</vt:lpstr>
      <vt:lpstr>Calibri</vt:lpstr>
      <vt:lpstr>微软雅黑</vt:lpstr>
      <vt:lpstr>Times New Roman</vt:lpstr>
      <vt:lpstr>Arial Unicode MS</vt:lpstr>
      <vt:lpstr>等线</vt:lpstr>
      <vt:lpstr>Calibri</vt:lpstr>
      <vt:lpstr>字体视界-NWE粗楷体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MLOONG</dc:creator>
  <cp:lastModifiedBy>阿旺</cp:lastModifiedBy>
  <cp:revision>15</cp:revision>
  <dcterms:created xsi:type="dcterms:W3CDTF">2020-06-12T10:34:00Z</dcterms:created>
  <dcterms:modified xsi:type="dcterms:W3CDTF">2020-06-23T18:12:54Z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2052-11.1.0.9739</vt:lpwstr>
  </property>
</Properties>
</file>